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17"/>
  </p:notesMasterIdLst>
  <p:handoutMasterIdLst>
    <p:handoutMasterId r:id="rId18"/>
  </p:handoutMasterIdLst>
  <p:sldIdLst>
    <p:sldId id="268" r:id="rId5"/>
    <p:sldId id="269" r:id="rId6"/>
    <p:sldId id="271" r:id="rId7"/>
    <p:sldId id="272" r:id="rId8"/>
    <p:sldId id="273" r:id="rId9"/>
    <p:sldId id="279" r:id="rId10"/>
    <p:sldId id="274" r:id="rId11"/>
    <p:sldId id="275" r:id="rId12"/>
    <p:sldId id="276" r:id="rId13"/>
    <p:sldId id="277" r:id="rId14"/>
    <p:sldId id="278" r:id="rId15"/>
    <p:sldId id="270" r:id="rId16"/>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
      <p:font typeface="Twinkl" panose="020B0604020202020204" charset="0"/>
      <p:regular r:id="rId23"/>
      <p:bold r:id="rId24"/>
    </p:embeddedFont>
    <p:embeddedFont>
      <p:font typeface="Twinkl SemiBold" charset="0"/>
      <p:regular r:id="rId25"/>
      <p:bold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52"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C1EB"/>
    <a:srgbClr val="18A0DB"/>
    <a:srgbClr val="DE1E5A"/>
    <a:srgbClr val="FFFFFF"/>
    <a:srgbClr val="BC0105"/>
    <a:srgbClr val="4DB1E3"/>
    <a:srgbClr val="ACDDFC"/>
    <a:srgbClr val="4AA1D9"/>
    <a:srgbClr val="21A6F9"/>
    <a:srgbClr val="1C1C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showGuides="1">
      <p:cViewPr varScale="1">
        <p:scale>
          <a:sx n="113" d="100"/>
          <a:sy n="113" d="100"/>
        </p:scale>
        <p:origin x="1302" y="114"/>
      </p:cViewPr>
      <p:guideLst>
        <p:guide orient="horz" pos="2160"/>
        <p:guide pos="2880"/>
        <p:guide pos="340"/>
        <p:guide orient="horz" pos="3952"/>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26"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font" Target="fonts/font7.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6.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1.fntdata"/><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crease Esoe" userId="0bd79c7e-5f0e-4f81-8c00-ad6622523218" providerId="ADAL" clId="{FB7840BB-B85A-4D28-920A-1E1DEAB55CF2}"/>
    <pc:docChg chg="modSld">
      <pc:chgData name="Increase Esoe" userId="0bd79c7e-5f0e-4f81-8c00-ad6622523218" providerId="ADAL" clId="{FB7840BB-B85A-4D28-920A-1E1DEAB55CF2}" dt="2026-09-11T14:10:28.031" v="2" actId="14100"/>
      <pc:docMkLst>
        <pc:docMk/>
      </pc:docMkLst>
      <pc:sldChg chg="addSp modSp">
        <pc:chgData name="Increase Esoe" userId="0bd79c7e-5f0e-4f81-8c00-ad6622523218" providerId="ADAL" clId="{FB7840BB-B85A-4D28-920A-1E1DEAB55CF2}" dt="2026-09-11T14:10:28.031" v="2" actId="14100"/>
        <pc:sldMkLst>
          <pc:docMk/>
          <pc:sldMk cId="1436083203" sldId="270"/>
        </pc:sldMkLst>
        <pc:spChg chg="add mod">
          <ac:chgData name="Increase Esoe" userId="0bd79c7e-5f0e-4f81-8c00-ad6622523218" providerId="ADAL" clId="{FB7840BB-B85A-4D28-920A-1E1DEAB55CF2}" dt="2026-09-11T14:10:13.152" v="0" actId="11529"/>
          <ac:spMkLst>
            <pc:docMk/>
            <pc:sldMk cId="1436083203" sldId="270"/>
            <ac:spMk id="3" creationId="{3EABCB56-6D90-454F-B7E0-EF04EFA2E866}"/>
          </ac:spMkLst>
        </pc:spChg>
        <pc:spChg chg="add mod">
          <ac:chgData name="Increase Esoe" userId="0bd79c7e-5f0e-4f81-8c00-ad6622523218" providerId="ADAL" clId="{FB7840BB-B85A-4D28-920A-1E1DEAB55CF2}" dt="2026-09-11T14:10:28.031" v="2" actId="14100"/>
          <ac:spMkLst>
            <pc:docMk/>
            <pc:sldMk cId="1436083203" sldId="270"/>
            <ac:spMk id="4" creationId="{E207E997-32B5-45AE-ABBB-41C910A97BF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11/09/2026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11/09/2026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m.au/resources/australian-resources-f-2-festivals-and-celebrations/august-events-festivals-celebrations-and-events-topics-f-2-australia/jeans-for-genes-day-festivals-celebrations-and-events-topics-f-2-australia" TargetMode="External"/><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www.twinkl.com.au/resources/australian-resources-f-2-festivals-and-celebrations/august-events-festivals-celebrations-and-events-topics-f-2-australia/jeans-for-genes-day-festivals-celebrations-and-events-topics-f-2-australia" TargetMode="External"/><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descr="A picture containing graphic design, graphics, clipart, drawing&#10;&#10;Description automatically generated">
            <a:extLst>
              <a:ext uri="{FF2B5EF4-FFF2-40B4-BE49-F238E27FC236}">
                <a16:creationId xmlns:a16="http://schemas.microsoft.com/office/drawing/2014/main" id="{83DA29F0-2FB2-AAAD-2C60-41EF041B2B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a:hlinkClick r:id="rId3"/>
            <a:extLst>
              <a:ext uri="{FF2B5EF4-FFF2-40B4-BE49-F238E27FC236}">
                <a16:creationId xmlns:a16="http://schemas.microsoft.com/office/drawing/2014/main" id="{18FCB13E-95D9-D2D4-FBFF-1B1AE70C7DAD}"/>
              </a:ext>
            </a:extLst>
          </p:cNvPr>
          <p:cNvSpPr/>
          <p:nvPr userDrawn="1"/>
        </p:nvSpPr>
        <p:spPr>
          <a:xfrm>
            <a:off x="0" y="5872480"/>
            <a:ext cx="9144000" cy="985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rgbClr val="FFFFFF"/>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SemiBold" pitchFamily="2" charset="0"/>
              </a:defRPr>
            </a:lvl1pPr>
          </a:lstStyle>
          <a:p>
            <a:r>
              <a:rPr lang="en-GB"/>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7" name="Rounded Rectangle 6"/>
          <p:cNvSpPr/>
          <p:nvPr userDrawn="1"/>
        </p:nvSpPr>
        <p:spPr bwMode="auto">
          <a:xfrm>
            <a:off x="503239" y="2930434"/>
            <a:ext cx="8137524" cy="341480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Rounded Rectangle 7"/>
          <p:cNvSpPr/>
          <p:nvPr userDrawn="1"/>
        </p:nvSpPr>
        <p:spPr bwMode="auto">
          <a:xfrm>
            <a:off x="503239" y="512763"/>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9" name="Title 1"/>
          <p:cNvSpPr txBox="1">
            <a:spLocks/>
          </p:cNvSpPr>
          <p:nvPr userDrawn="1"/>
        </p:nvSpPr>
        <p:spPr>
          <a:xfrm>
            <a:off x="628650" y="3071286"/>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3600" dirty="0">
                <a:latin typeface="Twinkl" pitchFamily="50" charset="0"/>
              </a:rPr>
              <a:t>Success Criteria</a:t>
            </a:r>
          </a:p>
        </p:txBody>
      </p:sp>
      <p:sp>
        <p:nvSpPr>
          <p:cNvPr id="10" name="Title 1"/>
          <p:cNvSpPr txBox="1">
            <a:spLocks/>
          </p:cNvSpPr>
          <p:nvPr userDrawn="1"/>
        </p:nvSpPr>
        <p:spPr>
          <a:xfrm>
            <a:off x="628648" y="734785"/>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3600" dirty="0">
                <a:latin typeface="Twinkl" pitchFamily="50" charset="0"/>
              </a:rPr>
              <a:t>Aim</a:t>
            </a:r>
          </a:p>
        </p:txBody>
      </p:sp>
      <p:sp>
        <p:nvSpPr>
          <p:cNvPr id="11" name="Content Placeholder 15"/>
          <p:cNvSpPr>
            <a:spLocks noGrp="1"/>
          </p:cNvSpPr>
          <p:nvPr>
            <p:ph idx="1"/>
          </p:nvPr>
        </p:nvSpPr>
        <p:spPr>
          <a:xfrm>
            <a:off x="628650" y="1127760"/>
            <a:ext cx="7886700" cy="1409700"/>
          </a:xfrm>
        </p:spPr>
        <p:txBody>
          <a:bodyPr>
            <a:normAutofit fontScale="92500" lnSpcReduction="10000"/>
          </a:bodyPr>
          <a:lstStyle>
            <a:lvl1pPr>
              <a:defRPr>
                <a:latin typeface="Twinkl" pitchFamily="50" charset="0"/>
              </a:defRPr>
            </a:lvl1pPr>
            <a:lvl2pPr>
              <a:defRPr/>
            </a:lvl2pPr>
          </a:lstStyle>
          <a:p>
            <a:pPr lvl="0"/>
            <a:r>
              <a:rPr lang="en-GB"/>
              <a:t>Click to edit Master text styles</a:t>
            </a:r>
          </a:p>
          <a:p>
            <a:pPr lvl="1"/>
            <a:r>
              <a:rPr lang="en-GB"/>
              <a:t>Second level</a:t>
            </a:r>
          </a:p>
          <a:p>
            <a:pPr lvl="2"/>
            <a:r>
              <a:rPr lang="en-GB"/>
              <a:t>Third level</a:t>
            </a:r>
          </a:p>
        </p:txBody>
      </p:sp>
      <p:sp>
        <p:nvSpPr>
          <p:cNvPr id="12" name="Content Placeholder 15"/>
          <p:cNvSpPr txBox="1">
            <a:spLocks/>
          </p:cNvSpPr>
          <p:nvPr userDrawn="1"/>
        </p:nvSpPr>
        <p:spPr>
          <a:xfrm>
            <a:off x="628650" y="3466803"/>
            <a:ext cx="7886700" cy="1409700"/>
          </a:xfrm>
          <a:prstGeom prst="rect">
            <a:avLst/>
          </a:prstGeom>
          <a:noFill/>
          <a:ln w="25400">
            <a:noFill/>
          </a:ln>
        </p:spPr>
        <p:txBody>
          <a:bodyPr vert="horz" lIns="180000" tIns="252000" rIns="252000" bIns="18000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dirty="0">
                <a:latin typeface="Twinkl" pitchFamily="50" charset="0"/>
              </a:rPr>
              <a:t>Sub statement</a:t>
            </a:r>
          </a:p>
        </p:txBody>
      </p:sp>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3" name="Picture 2" descr="A picture containing drawing, child art, illustration, clipart&#10;&#10;Description automatically generated">
            <a:extLst>
              <a:ext uri="{FF2B5EF4-FFF2-40B4-BE49-F238E27FC236}">
                <a16:creationId xmlns:a16="http://schemas.microsoft.com/office/drawing/2014/main" id="{C6A27FC4-54F0-A94B-824B-9EB0C9AD71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a:hlinkClick r:id="rId3"/>
            <a:extLst>
              <a:ext uri="{FF2B5EF4-FFF2-40B4-BE49-F238E27FC236}">
                <a16:creationId xmlns:a16="http://schemas.microsoft.com/office/drawing/2014/main" id="{F2767DD0-218A-C9BF-F088-2B429A7D8D87}"/>
              </a:ext>
            </a:extLst>
          </p:cNvPr>
          <p:cNvSpPr/>
          <p:nvPr userDrawn="1"/>
        </p:nvSpPr>
        <p:spPr>
          <a:xfrm>
            <a:off x="0" y="5872480"/>
            <a:ext cx="9144000" cy="985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8A0DB"/>
        </a:solidFill>
        <a:effectLst/>
      </p:bgPr>
    </p:bg>
    <p:spTree>
      <p:nvGrpSpPr>
        <p:cNvPr id="1" name=""/>
        <p:cNvGrpSpPr/>
        <p:nvPr/>
      </p:nvGrpSpPr>
      <p:grpSpPr>
        <a:xfrm>
          <a:off x="0" y="0"/>
          <a:ext cx="0" cy="0"/>
          <a:chOff x="0" y="0"/>
          <a:chExt cx="0" cy="0"/>
        </a:xfrm>
      </p:grpSpPr>
      <p:pic>
        <p:nvPicPr>
          <p:cNvPr id="5" name="Picture 4" descr="A picture containing water, blue, aqua, screenshot&#10;&#10;Description automatically generated">
            <a:extLst>
              <a:ext uri="{FF2B5EF4-FFF2-40B4-BE49-F238E27FC236}">
                <a16:creationId xmlns:a16="http://schemas.microsoft.com/office/drawing/2014/main" id="{A5040330-271D-9F0D-DE09-ED33BF238B6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GB"/>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google.com/goto?url=CAESVgHrOzAVgoWFuxOITxScWrAz6r6RipCzVQNWJpartyv21QDUjiG-V9pNNaFHpufG4ZsgjdtayhMtTJfXjFYr2VW6gSNov7NCBLpqA_OfFydriEIfvi18" TargetMode="External"/><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hyperlink" Target="https://www.twinkl.com.au/r/appyb"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tiff"/><Relationship Id="rId1" Type="http://schemas.openxmlformats.org/officeDocument/2006/relationships/slideLayout" Target="../slideLayouts/slideLayout3.xml"/><Relationship Id="rId4" Type="http://schemas.openxmlformats.org/officeDocument/2006/relationships/image" Target="../media/image18.tiff"/></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3413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52923-956C-A785-70F6-11BB42C43DAF}"/>
              </a:ext>
            </a:extLst>
          </p:cNvPr>
          <p:cNvSpPr>
            <a:spLocks noGrp="1"/>
          </p:cNvSpPr>
          <p:nvPr>
            <p:ph type="title"/>
          </p:nvPr>
        </p:nvSpPr>
        <p:spPr>
          <a:xfrm>
            <a:off x="-313238" y="478895"/>
            <a:ext cx="8220075" cy="994306"/>
          </a:xfrm>
        </p:spPr>
        <p:txBody>
          <a:bodyPr/>
          <a:lstStyle/>
          <a:p>
            <a:r>
              <a:rPr lang="en-GB" sz="3500" i="0" u="none" strike="noStrike" dirty="0">
                <a:solidFill>
                  <a:srgbClr val="000000"/>
                </a:solidFill>
                <a:effectLst/>
                <a:latin typeface="Twinkl" panose="02000000000000000000" pitchFamily="2" charset="77"/>
              </a:rPr>
              <a:t>What Is Jeans for Genes Day?</a:t>
            </a:r>
            <a:endParaRPr lang="en-US" sz="3500" dirty="0">
              <a:latin typeface="Twinkl" panose="02000000000000000000" pitchFamily="2" charset="77"/>
            </a:endParaRPr>
          </a:p>
        </p:txBody>
      </p:sp>
      <p:pic>
        <p:nvPicPr>
          <p:cNvPr id="4" name="Picture 3" descr="A cartoon of a child in a wheelchair&#10;&#10;Description automatically generated with medium confidence">
            <a:extLst>
              <a:ext uri="{FF2B5EF4-FFF2-40B4-BE49-F238E27FC236}">
                <a16:creationId xmlns:a16="http://schemas.microsoft.com/office/drawing/2014/main" id="{E5BA720F-B8EA-EDA8-7A54-B40323BFB4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88676" y="2593078"/>
            <a:ext cx="2815574" cy="3786027"/>
          </a:xfrm>
          <a:prstGeom prst="rect">
            <a:avLst/>
          </a:prstGeom>
        </p:spPr>
      </p:pic>
      <p:sp>
        <p:nvSpPr>
          <p:cNvPr id="5" name="TextBox 4">
            <a:extLst>
              <a:ext uri="{FF2B5EF4-FFF2-40B4-BE49-F238E27FC236}">
                <a16:creationId xmlns:a16="http://schemas.microsoft.com/office/drawing/2014/main" id="{4CDE2A52-835E-6C48-2A3D-E3F106621A8B}"/>
              </a:ext>
            </a:extLst>
          </p:cNvPr>
          <p:cNvSpPr txBox="1"/>
          <p:nvPr/>
        </p:nvSpPr>
        <p:spPr>
          <a:xfrm>
            <a:off x="755650" y="1473201"/>
            <a:ext cx="6082301" cy="2585323"/>
          </a:xfrm>
          <a:prstGeom prst="rect">
            <a:avLst/>
          </a:prstGeom>
          <a:noFill/>
        </p:spPr>
        <p:txBody>
          <a:bodyPr wrap="square" rtlCol="0">
            <a:spAutoFit/>
          </a:bodyPr>
          <a:lstStyle/>
          <a:p>
            <a:r>
              <a:rPr lang="en-GB" dirty="0">
                <a:hlinkClick r:id="rId3"/>
              </a:rPr>
              <a:t>Jeans for Genes Week</a:t>
            </a:r>
            <a:r>
              <a:rPr lang="en-GB" dirty="0"/>
              <a:t> 2026 in the UK takes place from Monday 14th to Sunday 20th September 2026</a:t>
            </a:r>
            <a:r>
              <a:rPr lang="en-GB" sz="1800" b="0" i="0" u="none" strike="noStrike" dirty="0">
                <a:solidFill>
                  <a:srgbClr val="000000"/>
                </a:solidFill>
                <a:effectLst/>
                <a:latin typeface="Twinkl" panose="02000000000000000000" pitchFamily="2" charset="77"/>
              </a:rPr>
              <a:t>.</a:t>
            </a:r>
          </a:p>
          <a:p>
            <a:endParaRPr lang="en-GB" sz="1800" b="0" i="0" u="none" strike="noStrike" dirty="0">
              <a:solidFill>
                <a:srgbClr val="000000"/>
              </a:solidFill>
              <a:effectLst/>
              <a:latin typeface="Twinkl" panose="02000000000000000000" pitchFamily="2" charset="77"/>
            </a:endParaRPr>
          </a:p>
          <a:p>
            <a:r>
              <a:rPr lang="en-GB" sz="1800" b="0" i="0" u="none" strike="noStrike" dirty="0">
                <a:solidFill>
                  <a:srgbClr val="000000"/>
                </a:solidFill>
                <a:effectLst/>
                <a:latin typeface="Twinkl" panose="02000000000000000000" pitchFamily="2" charset="77"/>
              </a:rPr>
              <a:t>Jeans for Genes is a charity that raises money to help children and families born with genetic conditions.</a:t>
            </a:r>
          </a:p>
          <a:p>
            <a:endParaRPr lang="en-GB" sz="1800" b="0" i="0" u="none" strike="noStrike" dirty="0">
              <a:solidFill>
                <a:srgbClr val="000000"/>
              </a:solidFill>
              <a:effectLst/>
              <a:latin typeface="Twinkl" panose="02000000000000000000" pitchFamily="2" charset="77"/>
            </a:endParaRPr>
          </a:p>
          <a:p>
            <a:r>
              <a:rPr lang="en-GB" sz="1800" b="0" i="0" u="none" strike="noStrike" dirty="0">
                <a:solidFill>
                  <a:srgbClr val="000000"/>
                </a:solidFill>
                <a:effectLst/>
                <a:latin typeface="Twinkl" panose="02000000000000000000" pitchFamily="2" charset="77"/>
              </a:rPr>
              <a:t>In 1994, the Gene Therapy Research Unit was developed. Jeans for Genes was created to help raise money and promote this research. </a:t>
            </a:r>
            <a:endParaRPr lang="en-US" dirty="0">
              <a:latin typeface="Twinkl" panose="02000000000000000000" pitchFamily="2" charset="77"/>
            </a:endParaRPr>
          </a:p>
        </p:txBody>
      </p:sp>
    </p:spTree>
    <p:extLst>
      <p:ext uri="{BB962C8B-B14F-4D97-AF65-F5344CB8AC3E}">
        <p14:creationId xmlns:p14="http://schemas.microsoft.com/office/powerpoint/2010/main" val="2234637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52923-956C-A785-70F6-11BB42C43DAF}"/>
              </a:ext>
            </a:extLst>
          </p:cNvPr>
          <p:cNvSpPr>
            <a:spLocks noGrp="1"/>
          </p:cNvSpPr>
          <p:nvPr>
            <p:ph type="title"/>
          </p:nvPr>
        </p:nvSpPr>
        <p:spPr>
          <a:xfrm>
            <a:off x="-313238" y="478895"/>
            <a:ext cx="8220075" cy="994306"/>
          </a:xfrm>
        </p:spPr>
        <p:txBody>
          <a:bodyPr/>
          <a:lstStyle/>
          <a:p>
            <a:r>
              <a:rPr lang="en-GB" sz="3500" i="0" u="none" strike="noStrike" dirty="0">
                <a:solidFill>
                  <a:srgbClr val="000000"/>
                </a:solidFill>
                <a:effectLst/>
                <a:latin typeface="Twinkl" panose="02000000000000000000" pitchFamily="2" charset="77"/>
              </a:rPr>
              <a:t>What Do Jeans for Genes Do?</a:t>
            </a:r>
            <a:endParaRPr lang="en-US" sz="3500" dirty="0">
              <a:latin typeface="Twinkl" panose="02000000000000000000" pitchFamily="2" charset="77"/>
            </a:endParaRPr>
          </a:p>
        </p:txBody>
      </p:sp>
      <p:pic>
        <p:nvPicPr>
          <p:cNvPr id="4" name="Picture 3">
            <a:extLst>
              <a:ext uri="{FF2B5EF4-FFF2-40B4-BE49-F238E27FC236}">
                <a16:creationId xmlns:a16="http://schemas.microsoft.com/office/drawing/2014/main" id="{E5BA720F-B8EA-EDA8-7A54-B40323BFB41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6155868" y="3701532"/>
            <a:ext cx="2083248" cy="2051996"/>
          </a:xfrm>
          <a:prstGeom prst="ellipse">
            <a:avLst/>
          </a:prstGeom>
          <a:ln w="57150">
            <a:solidFill>
              <a:srgbClr val="80C1EB"/>
            </a:solidFill>
          </a:ln>
        </p:spPr>
      </p:pic>
      <p:sp>
        <p:nvSpPr>
          <p:cNvPr id="5" name="TextBox 4">
            <a:extLst>
              <a:ext uri="{FF2B5EF4-FFF2-40B4-BE49-F238E27FC236}">
                <a16:creationId xmlns:a16="http://schemas.microsoft.com/office/drawing/2014/main" id="{4CDE2A52-835E-6C48-2A3D-E3F106621A8B}"/>
              </a:ext>
            </a:extLst>
          </p:cNvPr>
          <p:cNvSpPr txBox="1"/>
          <p:nvPr/>
        </p:nvSpPr>
        <p:spPr>
          <a:xfrm>
            <a:off x="674430" y="1408988"/>
            <a:ext cx="7691047" cy="2585323"/>
          </a:xfrm>
          <a:prstGeom prst="rect">
            <a:avLst/>
          </a:prstGeom>
          <a:noFill/>
        </p:spPr>
        <p:txBody>
          <a:bodyPr wrap="square" rtlCol="0">
            <a:spAutoFit/>
          </a:bodyPr>
          <a:lstStyle/>
          <a:p>
            <a:pPr rtl="0">
              <a:spcBef>
                <a:spcPts val="0"/>
              </a:spcBef>
              <a:spcAft>
                <a:spcPts val="0"/>
              </a:spcAft>
            </a:pPr>
            <a:r>
              <a:rPr lang="en-GB" sz="1800" b="0" i="0" u="none" strike="noStrike" dirty="0">
                <a:solidFill>
                  <a:srgbClr val="000000"/>
                </a:solidFill>
                <a:effectLst/>
                <a:latin typeface="Twinkl" panose="02000000000000000000" pitchFamily="2" charset="77"/>
              </a:rPr>
              <a:t>1 in 20 children are born with a genetic condition or birth defect. Jeans for Genes raises money for research, treatments and equipment that these children need. </a:t>
            </a:r>
            <a:endParaRPr lang="en-GB" b="0" dirty="0">
              <a:effectLst/>
              <a:latin typeface="Twinkl" panose="02000000000000000000" pitchFamily="2" charset="77"/>
            </a:endParaRPr>
          </a:p>
          <a:p>
            <a:pPr rtl="0">
              <a:spcBef>
                <a:spcPts val="0"/>
              </a:spcBef>
              <a:spcAft>
                <a:spcPts val="0"/>
              </a:spcAft>
            </a:pPr>
            <a:br>
              <a:rPr lang="en-GB" b="0" dirty="0">
                <a:effectLst/>
                <a:latin typeface="Twinkl" panose="02000000000000000000" pitchFamily="2" charset="77"/>
              </a:rPr>
            </a:br>
            <a:r>
              <a:rPr lang="en-GB" sz="1800" b="0" i="0" u="none" strike="noStrike" dirty="0">
                <a:solidFill>
                  <a:srgbClr val="000000"/>
                </a:solidFill>
                <a:effectLst/>
                <a:latin typeface="Twinkl" panose="02000000000000000000" pitchFamily="2" charset="77"/>
              </a:rPr>
              <a:t>Supporting Jeans for Genes helps the Medical Research Institute find cures for all the children who live with these medical conditions. Then they can go back to being kids!</a:t>
            </a:r>
            <a:endParaRPr lang="en-GB" b="0" dirty="0">
              <a:effectLst/>
              <a:latin typeface="Twinkl" panose="02000000000000000000" pitchFamily="2" charset="77"/>
            </a:endParaRPr>
          </a:p>
          <a:p>
            <a:br>
              <a:rPr lang="en-GB" dirty="0">
                <a:latin typeface="Twinkl" panose="02000000000000000000" pitchFamily="2" charset="77"/>
              </a:rPr>
            </a:br>
            <a:endParaRPr lang="en-US" dirty="0">
              <a:latin typeface="Twinkl" panose="02000000000000000000" pitchFamily="2" charset="77"/>
            </a:endParaRPr>
          </a:p>
        </p:txBody>
      </p:sp>
      <p:pic>
        <p:nvPicPr>
          <p:cNvPr id="8" name="Picture 7">
            <a:extLst>
              <a:ext uri="{FF2B5EF4-FFF2-40B4-BE49-F238E27FC236}">
                <a16:creationId xmlns:a16="http://schemas.microsoft.com/office/drawing/2014/main" id="{0DF3D98A-89AD-AB79-10ED-13067D87DD6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83" t="-33323" r="-3633" b="2429"/>
          <a:stretch/>
        </p:blipFill>
        <p:spPr>
          <a:xfrm>
            <a:off x="3463441" y="3701532"/>
            <a:ext cx="2083248" cy="2051996"/>
          </a:xfrm>
          <a:prstGeom prst="ellipse">
            <a:avLst/>
          </a:prstGeom>
          <a:ln w="57150">
            <a:solidFill>
              <a:srgbClr val="80C1EB"/>
            </a:solidFill>
          </a:ln>
        </p:spPr>
      </p:pic>
      <p:pic>
        <p:nvPicPr>
          <p:cNvPr id="9" name="Picture 8">
            <a:extLst>
              <a:ext uri="{FF2B5EF4-FFF2-40B4-BE49-F238E27FC236}">
                <a16:creationId xmlns:a16="http://schemas.microsoft.com/office/drawing/2014/main" id="{1F528895-8907-C9E7-51AF-F2990CDD814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046" t="-8350" r="-12096" b="5331"/>
          <a:stretch/>
        </p:blipFill>
        <p:spPr>
          <a:xfrm>
            <a:off x="778522" y="3701532"/>
            <a:ext cx="2083248" cy="2051996"/>
          </a:xfrm>
          <a:prstGeom prst="ellipse">
            <a:avLst/>
          </a:prstGeom>
          <a:ln w="57150">
            <a:solidFill>
              <a:srgbClr val="80C1EB"/>
            </a:solidFill>
          </a:ln>
        </p:spPr>
      </p:pic>
    </p:spTree>
    <p:extLst>
      <p:ext uri="{BB962C8B-B14F-4D97-AF65-F5344CB8AC3E}">
        <p14:creationId xmlns:p14="http://schemas.microsoft.com/office/powerpoint/2010/main" val="359759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52923-956C-A785-70F6-11BB42C43DAF}"/>
              </a:ext>
            </a:extLst>
          </p:cNvPr>
          <p:cNvSpPr>
            <a:spLocks noGrp="1"/>
          </p:cNvSpPr>
          <p:nvPr>
            <p:ph type="title"/>
          </p:nvPr>
        </p:nvSpPr>
        <p:spPr>
          <a:xfrm>
            <a:off x="-313238" y="478895"/>
            <a:ext cx="8220075" cy="994306"/>
          </a:xfrm>
        </p:spPr>
        <p:txBody>
          <a:bodyPr/>
          <a:lstStyle/>
          <a:p>
            <a:pPr rtl="0">
              <a:spcBef>
                <a:spcPts val="0"/>
              </a:spcBef>
              <a:spcAft>
                <a:spcPts val="0"/>
              </a:spcAft>
            </a:pPr>
            <a:r>
              <a:rPr lang="en-GB" sz="3500" i="0" u="none" strike="noStrike" dirty="0">
                <a:solidFill>
                  <a:srgbClr val="000000"/>
                </a:solidFill>
                <a:effectLst/>
                <a:latin typeface="Twinkl" panose="02000000000000000000" pitchFamily="2" charset="77"/>
              </a:rPr>
              <a:t>What Is a Genetic Condition?</a:t>
            </a:r>
            <a:endParaRPr lang="en-US" sz="3500" dirty="0">
              <a:latin typeface="Twinkl" panose="02000000000000000000" pitchFamily="2" charset="77"/>
            </a:endParaRPr>
          </a:p>
        </p:txBody>
      </p:sp>
      <p:sp>
        <p:nvSpPr>
          <p:cNvPr id="5" name="TextBox 4">
            <a:extLst>
              <a:ext uri="{FF2B5EF4-FFF2-40B4-BE49-F238E27FC236}">
                <a16:creationId xmlns:a16="http://schemas.microsoft.com/office/drawing/2014/main" id="{4CDE2A52-835E-6C48-2A3D-E3F106621A8B}"/>
              </a:ext>
            </a:extLst>
          </p:cNvPr>
          <p:cNvSpPr txBox="1"/>
          <p:nvPr/>
        </p:nvSpPr>
        <p:spPr>
          <a:xfrm>
            <a:off x="674430" y="1408988"/>
            <a:ext cx="7691047" cy="923330"/>
          </a:xfrm>
          <a:prstGeom prst="rect">
            <a:avLst/>
          </a:prstGeom>
          <a:noFill/>
        </p:spPr>
        <p:txBody>
          <a:bodyPr wrap="square" rtlCol="0">
            <a:spAutoFit/>
          </a:bodyPr>
          <a:lstStyle/>
          <a:p>
            <a:pPr rtl="0">
              <a:spcBef>
                <a:spcPts val="1000"/>
              </a:spcBef>
              <a:spcAft>
                <a:spcPts val="0"/>
              </a:spcAft>
            </a:pPr>
            <a:r>
              <a:rPr lang="en-GB" sz="1800" b="0" i="0" u="none" strike="noStrike" dirty="0">
                <a:solidFill>
                  <a:srgbClr val="1C1C1C"/>
                </a:solidFill>
                <a:effectLst/>
                <a:latin typeface="Twinkl" panose="02000000000000000000" pitchFamily="2" charset="77"/>
              </a:rPr>
              <a:t>There are trillions of cells that make up our bodies. Inside the cells there is genetic information. It tells each cell what part of the body it belongs to and what it has to do.</a:t>
            </a:r>
            <a:endParaRPr lang="en-GB" b="0" dirty="0">
              <a:effectLst/>
              <a:latin typeface="Twinkl" panose="02000000000000000000" pitchFamily="2" charset="77"/>
            </a:endParaRPr>
          </a:p>
        </p:txBody>
      </p:sp>
      <p:pic>
        <p:nvPicPr>
          <p:cNvPr id="9" name="Picture 8">
            <a:extLst>
              <a:ext uri="{FF2B5EF4-FFF2-40B4-BE49-F238E27FC236}">
                <a16:creationId xmlns:a16="http://schemas.microsoft.com/office/drawing/2014/main" id="{1F528895-8907-C9E7-51AF-F2990CDD81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2526" r="12526" b="31767"/>
          <a:stretch/>
        </p:blipFill>
        <p:spPr>
          <a:xfrm>
            <a:off x="3505915" y="2920696"/>
            <a:ext cx="5191577" cy="3489232"/>
          </a:xfrm>
          <a:prstGeom prst="rect">
            <a:avLst/>
          </a:prstGeom>
          <a:ln w="57150">
            <a:noFill/>
          </a:ln>
        </p:spPr>
      </p:pic>
      <p:sp>
        <p:nvSpPr>
          <p:cNvPr id="3" name="TextBox 2">
            <a:extLst>
              <a:ext uri="{FF2B5EF4-FFF2-40B4-BE49-F238E27FC236}">
                <a16:creationId xmlns:a16="http://schemas.microsoft.com/office/drawing/2014/main" id="{A00E939B-F03D-DDFD-9E33-69439A1FDE66}"/>
              </a:ext>
            </a:extLst>
          </p:cNvPr>
          <p:cNvSpPr txBox="1"/>
          <p:nvPr/>
        </p:nvSpPr>
        <p:spPr>
          <a:xfrm>
            <a:off x="697303" y="2459031"/>
            <a:ext cx="7691047" cy="369332"/>
          </a:xfrm>
          <a:prstGeom prst="rect">
            <a:avLst/>
          </a:prstGeom>
          <a:noFill/>
        </p:spPr>
        <p:txBody>
          <a:bodyPr wrap="square" rtlCol="0">
            <a:spAutoFit/>
          </a:bodyPr>
          <a:lstStyle/>
          <a:p>
            <a:pPr rtl="0">
              <a:spcBef>
                <a:spcPts val="1000"/>
              </a:spcBef>
              <a:spcAft>
                <a:spcPts val="0"/>
              </a:spcAft>
            </a:pPr>
            <a:r>
              <a:rPr lang="en-GB" sz="1800" b="0" i="0" u="none" strike="noStrike" dirty="0">
                <a:solidFill>
                  <a:srgbClr val="1C1C1C"/>
                </a:solidFill>
                <a:effectLst/>
                <a:latin typeface="Twinkl" panose="02000000000000000000" pitchFamily="2" charset="77"/>
              </a:rPr>
              <a:t>A genetic condition occurs when the information in the cells is wrong.</a:t>
            </a:r>
            <a:endParaRPr lang="en-GB" b="0" dirty="0">
              <a:effectLst/>
              <a:latin typeface="Twinkl" panose="02000000000000000000" pitchFamily="2" charset="77"/>
            </a:endParaRPr>
          </a:p>
        </p:txBody>
      </p:sp>
      <p:sp>
        <p:nvSpPr>
          <p:cNvPr id="6" name="TextBox 5">
            <a:extLst>
              <a:ext uri="{FF2B5EF4-FFF2-40B4-BE49-F238E27FC236}">
                <a16:creationId xmlns:a16="http://schemas.microsoft.com/office/drawing/2014/main" id="{AD41189D-EBE5-C3D4-EE01-C61F374EA887}"/>
              </a:ext>
            </a:extLst>
          </p:cNvPr>
          <p:cNvSpPr txBox="1"/>
          <p:nvPr/>
        </p:nvSpPr>
        <p:spPr>
          <a:xfrm>
            <a:off x="697302" y="3077745"/>
            <a:ext cx="7691047" cy="369332"/>
          </a:xfrm>
          <a:prstGeom prst="rect">
            <a:avLst/>
          </a:prstGeom>
          <a:noFill/>
        </p:spPr>
        <p:txBody>
          <a:bodyPr wrap="square" rtlCol="0">
            <a:spAutoFit/>
          </a:bodyPr>
          <a:lstStyle/>
          <a:p>
            <a:pPr rtl="0">
              <a:spcBef>
                <a:spcPts val="0"/>
              </a:spcBef>
              <a:spcAft>
                <a:spcPts val="0"/>
              </a:spcAft>
            </a:pPr>
            <a:r>
              <a:rPr lang="en-GB" sz="1800" b="0" i="0" u="none" strike="noStrike" dirty="0">
                <a:solidFill>
                  <a:srgbClr val="1C1C1C"/>
                </a:solidFill>
                <a:effectLst/>
                <a:latin typeface="Twinkl" panose="02000000000000000000" pitchFamily="2" charset="77"/>
              </a:rPr>
              <a:t>This means the cells don’t grow or work like they should.</a:t>
            </a:r>
            <a:endParaRPr lang="en-GB" b="0" dirty="0">
              <a:effectLst/>
              <a:latin typeface="Twinkl" panose="02000000000000000000" pitchFamily="2" charset="77"/>
            </a:endParaRPr>
          </a:p>
        </p:txBody>
      </p:sp>
    </p:spTree>
    <p:extLst>
      <p:ext uri="{BB962C8B-B14F-4D97-AF65-F5344CB8AC3E}">
        <p14:creationId xmlns:p14="http://schemas.microsoft.com/office/powerpoint/2010/main" val="2672361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52923-956C-A785-70F6-11BB42C43DAF}"/>
              </a:ext>
            </a:extLst>
          </p:cNvPr>
          <p:cNvSpPr>
            <a:spLocks noGrp="1"/>
          </p:cNvSpPr>
          <p:nvPr>
            <p:ph type="title"/>
          </p:nvPr>
        </p:nvSpPr>
        <p:spPr>
          <a:xfrm>
            <a:off x="-539269" y="414682"/>
            <a:ext cx="8220075" cy="994306"/>
          </a:xfrm>
        </p:spPr>
        <p:txBody>
          <a:bodyPr/>
          <a:lstStyle/>
          <a:p>
            <a:pPr rtl="0">
              <a:spcBef>
                <a:spcPts val="0"/>
              </a:spcBef>
              <a:spcAft>
                <a:spcPts val="0"/>
              </a:spcAft>
            </a:pPr>
            <a:r>
              <a:rPr lang="en-GB" sz="3500" i="0" u="none" strike="noStrike" dirty="0">
                <a:solidFill>
                  <a:srgbClr val="000000"/>
                </a:solidFill>
                <a:effectLst/>
                <a:latin typeface="Twinkl" panose="02000000000000000000" pitchFamily="2" charset="77"/>
              </a:rPr>
              <a:t>Types of Genetic Conditions</a:t>
            </a:r>
            <a:endParaRPr lang="en-US" sz="3500" dirty="0">
              <a:latin typeface="Twinkl" panose="02000000000000000000" pitchFamily="2" charset="77"/>
            </a:endParaRPr>
          </a:p>
        </p:txBody>
      </p:sp>
      <p:sp>
        <p:nvSpPr>
          <p:cNvPr id="5" name="TextBox 4">
            <a:extLst>
              <a:ext uri="{FF2B5EF4-FFF2-40B4-BE49-F238E27FC236}">
                <a16:creationId xmlns:a16="http://schemas.microsoft.com/office/drawing/2014/main" id="{4CDE2A52-835E-6C48-2A3D-E3F106621A8B}"/>
              </a:ext>
            </a:extLst>
          </p:cNvPr>
          <p:cNvSpPr txBox="1"/>
          <p:nvPr/>
        </p:nvSpPr>
        <p:spPr>
          <a:xfrm>
            <a:off x="674430" y="1408988"/>
            <a:ext cx="7691047" cy="646331"/>
          </a:xfrm>
          <a:prstGeom prst="rect">
            <a:avLst/>
          </a:prstGeom>
          <a:noFill/>
        </p:spPr>
        <p:txBody>
          <a:bodyPr wrap="square" rtlCol="0">
            <a:spAutoFit/>
          </a:bodyPr>
          <a:lstStyle/>
          <a:p>
            <a:pPr rtl="0">
              <a:spcBef>
                <a:spcPts val="0"/>
              </a:spcBef>
              <a:spcAft>
                <a:spcPts val="0"/>
              </a:spcAft>
            </a:pPr>
            <a:r>
              <a:rPr lang="en-GB" sz="1800" b="0" i="0" u="none" strike="noStrike" dirty="0">
                <a:solidFill>
                  <a:srgbClr val="000000"/>
                </a:solidFill>
                <a:effectLst/>
                <a:latin typeface="Twinkl" panose="02000000000000000000" pitchFamily="2" charset="77"/>
              </a:rPr>
              <a:t>There are many different types of genetic conditions, over 6000 are currently known. Some of these include: </a:t>
            </a:r>
            <a:endParaRPr lang="en-US" dirty="0">
              <a:latin typeface="Twinkl" panose="02000000000000000000" pitchFamily="2" charset="77"/>
            </a:endParaRPr>
          </a:p>
        </p:txBody>
      </p:sp>
      <p:sp>
        <p:nvSpPr>
          <p:cNvPr id="3" name="TextBox 2">
            <a:extLst>
              <a:ext uri="{FF2B5EF4-FFF2-40B4-BE49-F238E27FC236}">
                <a16:creationId xmlns:a16="http://schemas.microsoft.com/office/drawing/2014/main" id="{042D3889-F5F0-EA58-E3CC-5708CB8E2A59}"/>
              </a:ext>
            </a:extLst>
          </p:cNvPr>
          <p:cNvSpPr txBox="1"/>
          <p:nvPr/>
        </p:nvSpPr>
        <p:spPr>
          <a:xfrm>
            <a:off x="755651" y="2463312"/>
            <a:ext cx="1816531" cy="646331"/>
          </a:xfrm>
          <a:prstGeom prst="rect">
            <a:avLst/>
          </a:prstGeom>
          <a:solidFill>
            <a:srgbClr val="80C1EB"/>
          </a:solidFill>
        </p:spPr>
        <p:txBody>
          <a:bodyPr wrap="square" rtlCol="0">
            <a:spAutoFit/>
          </a:bodyPr>
          <a:lstStyle/>
          <a:p>
            <a:pPr algn="ctr"/>
            <a:r>
              <a:rPr lang="en-GB" dirty="0">
                <a:solidFill>
                  <a:schemeClr val="bg1"/>
                </a:solidFill>
              </a:rPr>
              <a:t>genetic</a:t>
            </a:r>
            <a:r>
              <a:rPr lang="en-GB" sz="1800" b="0" i="0" u="none" strike="noStrike" dirty="0">
                <a:solidFill>
                  <a:schemeClr val="bg1"/>
                </a:solidFill>
                <a:effectLst/>
                <a:latin typeface="Twinkl" panose="02000000000000000000" pitchFamily="2" charset="77"/>
              </a:rPr>
              <a:t> blindness</a:t>
            </a:r>
            <a:endParaRPr lang="en-GB" b="0" dirty="0">
              <a:solidFill>
                <a:schemeClr val="bg1"/>
              </a:solidFill>
              <a:effectLst/>
              <a:latin typeface="Twinkl" panose="02000000000000000000" pitchFamily="2" charset="77"/>
            </a:endParaRPr>
          </a:p>
        </p:txBody>
      </p:sp>
      <p:sp>
        <p:nvSpPr>
          <p:cNvPr id="15" name="TextBox 14">
            <a:extLst>
              <a:ext uri="{FF2B5EF4-FFF2-40B4-BE49-F238E27FC236}">
                <a16:creationId xmlns:a16="http://schemas.microsoft.com/office/drawing/2014/main" id="{C96C7A3E-ADEB-7B30-665F-9B541EED554C}"/>
              </a:ext>
            </a:extLst>
          </p:cNvPr>
          <p:cNvSpPr txBox="1"/>
          <p:nvPr/>
        </p:nvSpPr>
        <p:spPr>
          <a:xfrm>
            <a:off x="2538064" y="3947068"/>
            <a:ext cx="1816531" cy="369332"/>
          </a:xfrm>
          <a:prstGeom prst="rect">
            <a:avLst/>
          </a:prstGeom>
          <a:solidFill>
            <a:srgbClr val="80C1EB"/>
          </a:solidFill>
        </p:spPr>
        <p:txBody>
          <a:bodyPr wrap="square" rtlCol="0">
            <a:spAutoFit/>
          </a:bodyPr>
          <a:lstStyle/>
          <a:p>
            <a:pPr algn="ctr"/>
            <a:r>
              <a:rPr lang="en-GB" dirty="0">
                <a:solidFill>
                  <a:schemeClr val="bg1"/>
                </a:solidFill>
              </a:rPr>
              <a:t>haemophilia</a:t>
            </a:r>
          </a:p>
        </p:txBody>
      </p:sp>
      <p:pic>
        <p:nvPicPr>
          <p:cNvPr id="17" name="Picture 16" descr="A cartoon of a child holding a purse&#10;&#10;Description automatically generated with low confidence">
            <a:extLst>
              <a:ext uri="{FF2B5EF4-FFF2-40B4-BE49-F238E27FC236}">
                <a16:creationId xmlns:a16="http://schemas.microsoft.com/office/drawing/2014/main" id="{AACA33B0-B014-65F1-C659-6AF21D1FB09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5343"/>
          <a:stretch/>
        </p:blipFill>
        <p:spPr>
          <a:xfrm>
            <a:off x="7172066" y="3429000"/>
            <a:ext cx="1216284" cy="2972287"/>
          </a:xfrm>
          <a:prstGeom prst="rect">
            <a:avLst/>
          </a:prstGeom>
        </p:spPr>
      </p:pic>
      <p:sp>
        <p:nvSpPr>
          <p:cNvPr id="18" name="TextBox 17">
            <a:extLst>
              <a:ext uri="{FF2B5EF4-FFF2-40B4-BE49-F238E27FC236}">
                <a16:creationId xmlns:a16="http://schemas.microsoft.com/office/drawing/2014/main" id="{2618D208-C45B-0AA2-DF07-F81B7664ECB8}"/>
              </a:ext>
            </a:extLst>
          </p:cNvPr>
          <p:cNvSpPr txBox="1"/>
          <p:nvPr/>
        </p:nvSpPr>
        <p:spPr>
          <a:xfrm>
            <a:off x="4755288" y="3947068"/>
            <a:ext cx="1816531" cy="369332"/>
          </a:xfrm>
          <a:prstGeom prst="rect">
            <a:avLst/>
          </a:prstGeom>
          <a:solidFill>
            <a:srgbClr val="80C1EB"/>
          </a:solidFill>
        </p:spPr>
        <p:txBody>
          <a:bodyPr wrap="square" rtlCol="0">
            <a:spAutoFit/>
          </a:bodyPr>
          <a:lstStyle/>
          <a:p>
            <a:pPr algn="ctr"/>
            <a:r>
              <a:rPr lang="en-GB" dirty="0">
                <a:solidFill>
                  <a:schemeClr val="bg1"/>
                </a:solidFill>
              </a:rPr>
              <a:t>cancer</a:t>
            </a:r>
          </a:p>
        </p:txBody>
      </p:sp>
      <p:sp>
        <p:nvSpPr>
          <p:cNvPr id="19" name="TextBox 18">
            <a:extLst>
              <a:ext uri="{FF2B5EF4-FFF2-40B4-BE49-F238E27FC236}">
                <a16:creationId xmlns:a16="http://schemas.microsoft.com/office/drawing/2014/main" id="{5CB5D6B5-0EE6-2A0A-5E39-671943586D2E}"/>
              </a:ext>
            </a:extLst>
          </p:cNvPr>
          <p:cNvSpPr txBox="1"/>
          <p:nvPr/>
        </p:nvSpPr>
        <p:spPr>
          <a:xfrm>
            <a:off x="6571819" y="2463311"/>
            <a:ext cx="1816531" cy="646331"/>
          </a:xfrm>
          <a:prstGeom prst="rect">
            <a:avLst/>
          </a:prstGeom>
          <a:solidFill>
            <a:srgbClr val="80C1EB"/>
          </a:solidFill>
        </p:spPr>
        <p:txBody>
          <a:bodyPr wrap="square" rtlCol="0">
            <a:spAutoFit/>
          </a:bodyPr>
          <a:lstStyle/>
          <a:p>
            <a:pPr algn="ctr"/>
            <a:r>
              <a:rPr lang="en-GB" dirty="0">
                <a:solidFill>
                  <a:schemeClr val="bg1"/>
                </a:solidFill>
                <a:latin typeface="Twinkl" panose="02000000000000000000" pitchFamily="2" charset="77"/>
              </a:rPr>
              <a:t>cystic </a:t>
            </a:r>
          </a:p>
          <a:p>
            <a:pPr algn="ctr"/>
            <a:r>
              <a:rPr lang="en-GB" dirty="0">
                <a:solidFill>
                  <a:schemeClr val="bg1"/>
                </a:solidFill>
                <a:latin typeface="Twinkl" panose="02000000000000000000" pitchFamily="2" charset="77"/>
              </a:rPr>
              <a:t>fibrosis</a:t>
            </a:r>
          </a:p>
        </p:txBody>
      </p:sp>
      <p:sp>
        <p:nvSpPr>
          <p:cNvPr id="20" name="TextBox 19">
            <a:extLst>
              <a:ext uri="{FF2B5EF4-FFF2-40B4-BE49-F238E27FC236}">
                <a16:creationId xmlns:a16="http://schemas.microsoft.com/office/drawing/2014/main" id="{51F34525-8CEF-7A1A-06CF-52A9B1C48984}"/>
              </a:ext>
            </a:extLst>
          </p:cNvPr>
          <p:cNvSpPr txBox="1"/>
          <p:nvPr/>
        </p:nvSpPr>
        <p:spPr>
          <a:xfrm>
            <a:off x="3663734" y="5332918"/>
            <a:ext cx="1816531" cy="646331"/>
          </a:xfrm>
          <a:prstGeom prst="rect">
            <a:avLst/>
          </a:prstGeom>
          <a:solidFill>
            <a:srgbClr val="80C1EB"/>
          </a:solidFill>
        </p:spPr>
        <p:txBody>
          <a:bodyPr wrap="square" rtlCol="0">
            <a:spAutoFit/>
          </a:bodyPr>
          <a:lstStyle/>
          <a:p>
            <a:pPr algn="ctr"/>
            <a:r>
              <a:rPr lang="en-GB" dirty="0">
                <a:solidFill>
                  <a:schemeClr val="bg1"/>
                </a:solidFill>
              </a:rPr>
              <a:t>spinal muscular atrophy</a:t>
            </a:r>
          </a:p>
        </p:txBody>
      </p:sp>
      <p:pic>
        <p:nvPicPr>
          <p:cNvPr id="21" name="Picture 20">
            <a:extLst>
              <a:ext uri="{FF2B5EF4-FFF2-40B4-BE49-F238E27FC236}">
                <a16:creationId xmlns:a16="http://schemas.microsoft.com/office/drawing/2014/main" id="{D52A74D7-BF84-0DDF-7C11-F112DEC6728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532" r="-2547"/>
          <a:stretch/>
        </p:blipFill>
        <p:spPr>
          <a:xfrm>
            <a:off x="245294" y="3826098"/>
            <a:ext cx="2572540" cy="2575189"/>
          </a:xfrm>
          <a:prstGeom prst="rect">
            <a:avLst/>
          </a:prstGeom>
        </p:spPr>
      </p:pic>
      <p:pic>
        <p:nvPicPr>
          <p:cNvPr id="22" name="Picture 21">
            <a:extLst>
              <a:ext uri="{FF2B5EF4-FFF2-40B4-BE49-F238E27FC236}">
                <a16:creationId xmlns:a16="http://schemas.microsoft.com/office/drawing/2014/main" id="{3A3D342E-D750-15BE-3FBE-113AC5DB65C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751" r="-3911"/>
          <a:stretch/>
        </p:blipFill>
        <p:spPr>
          <a:xfrm>
            <a:off x="3601369" y="2068449"/>
            <a:ext cx="1816531" cy="1512653"/>
          </a:xfrm>
          <a:prstGeom prst="rect">
            <a:avLst/>
          </a:prstGeom>
        </p:spPr>
      </p:pic>
    </p:spTree>
    <p:extLst>
      <p:ext uri="{BB962C8B-B14F-4D97-AF65-F5344CB8AC3E}">
        <p14:creationId xmlns:p14="http://schemas.microsoft.com/office/powerpoint/2010/main" val="333659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par>
                                <p:cTn id="14" presetID="9"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dissolve">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dissolve">
                                      <p:cBhvr>
                                        <p:cTn id="21" dur="500"/>
                                        <p:tgtEl>
                                          <p:spTgt spid="19"/>
                                        </p:tgtEl>
                                      </p:cBhvr>
                                    </p:animEffect>
                                  </p:childTnLst>
                                </p:cTn>
                              </p:par>
                              <p:par>
                                <p:cTn id="22" presetID="9" presetClass="entr" presetSubtype="0"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dissolve">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dissolve">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dissolve">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dissolve">
                                      <p:cBhvr>
                                        <p:cTn id="39" dur="500"/>
                                        <p:tgtEl>
                                          <p:spTgt spid="20"/>
                                        </p:tgtEl>
                                      </p:cBhvr>
                                    </p:animEffect>
                                  </p:childTnLst>
                                </p:cTn>
                              </p:par>
                              <p:par>
                                <p:cTn id="40" presetID="9" presetClass="entr" presetSubtype="0"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dissolve">
                                      <p:cBhvr>
                                        <p:cTn id="4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animBg="1"/>
      <p:bldP spid="15" grpId="0" animBg="1"/>
      <p:bldP spid="18" grpId="0" animBg="1"/>
      <p:bldP spid="19" grpId="0" animBg="1"/>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079FEE9-AFC1-4808-BB09-9F13FC5777BB}"/>
              </a:ext>
            </a:extLst>
          </p:cNvPr>
          <p:cNvSpPr txBox="1"/>
          <p:nvPr/>
        </p:nvSpPr>
        <p:spPr>
          <a:xfrm>
            <a:off x="584200" y="651933"/>
            <a:ext cx="8051800" cy="5632311"/>
          </a:xfrm>
          <a:prstGeom prst="rect">
            <a:avLst/>
          </a:prstGeom>
          <a:noFill/>
        </p:spPr>
        <p:txBody>
          <a:bodyPr wrap="square" rtlCol="0">
            <a:spAutoFit/>
          </a:bodyPr>
          <a:lstStyle/>
          <a:p>
            <a:pPr lvl="0" eaLnBrk="0" fontAlgn="base" hangingPunct="0">
              <a:spcBef>
                <a:spcPct val="0"/>
              </a:spcBef>
              <a:spcAft>
                <a:spcPct val="0"/>
              </a:spcAft>
            </a:pPr>
            <a:r>
              <a:rPr lang="en-US" altLang="en-US" sz="4000" b="1" dirty="0">
                <a:latin typeface="Google Sans"/>
              </a:rPr>
              <a:t>Event Details</a:t>
            </a:r>
            <a:endParaRPr lang="en-US" altLang="en-US" sz="4000" dirty="0"/>
          </a:p>
          <a:p>
            <a:pPr lvl="0" eaLnBrk="0" fontAlgn="base" hangingPunct="0">
              <a:spcBef>
                <a:spcPct val="0"/>
              </a:spcBef>
              <a:spcAft>
                <a:spcPct val="0"/>
              </a:spcAft>
              <a:buFontTx/>
              <a:buChar char="•"/>
            </a:pPr>
            <a:r>
              <a:rPr lang="en-US" altLang="en-US" sz="4000" b="1" dirty="0">
                <a:latin typeface="Google Sans"/>
              </a:rPr>
              <a:t>Dates:</a:t>
            </a:r>
            <a:r>
              <a:rPr lang="en-US" altLang="en-US" sz="4000" dirty="0">
                <a:latin typeface="Google Sans"/>
              </a:rPr>
              <a:t> September 14 – 20, 2026</a:t>
            </a:r>
          </a:p>
          <a:p>
            <a:pPr lvl="0" eaLnBrk="0" fontAlgn="base" hangingPunct="0">
              <a:spcBef>
                <a:spcPct val="0"/>
              </a:spcBef>
              <a:spcAft>
                <a:spcPct val="0"/>
              </a:spcAft>
              <a:buFontTx/>
              <a:buChar char="•"/>
            </a:pPr>
            <a:r>
              <a:rPr lang="en-US" altLang="en-US" sz="4000" b="1" dirty="0">
                <a:latin typeface="Google Sans"/>
              </a:rPr>
              <a:t>How it works:</a:t>
            </a:r>
            <a:r>
              <a:rPr lang="en-US" altLang="en-US" sz="4000" dirty="0">
                <a:latin typeface="Google Sans"/>
              </a:rPr>
              <a:t> Choose any day during this week to wear denim to school, work, or your community group.</a:t>
            </a:r>
          </a:p>
          <a:p>
            <a:pPr lvl="0" eaLnBrk="0" fontAlgn="base" hangingPunct="0">
              <a:spcBef>
                <a:spcPct val="0"/>
              </a:spcBef>
              <a:spcAft>
                <a:spcPct val="0"/>
              </a:spcAft>
              <a:buFontTx/>
              <a:buChar char="•"/>
            </a:pPr>
            <a:r>
              <a:rPr lang="en-US" altLang="en-US" sz="4000" b="1" dirty="0">
                <a:latin typeface="Google Sans"/>
              </a:rPr>
              <a:t>Purpose:</a:t>
            </a:r>
            <a:r>
              <a:rPr lang="en-US" altLang="en-US" sz="4000" dirty="0">
                <a:latin typeface="Google Sans"/>
              </a:rPr>
              <a:t> Raise donations to support children and families affected by life-altering genetic conditions</a:t>
            </a:r>
            <a:endParaRPr lang="en-GB" sz="4000" dirty="0"/>
          </a:p>
        </p:txBody>
      </p:sp>
      <p:sp>
        <p:nvSpPr>
          <p:cNvPr id="5" name="Rectangle 4">
            <a:extLst>
              <a:ext uri="{FF2B5EF4-FFF2-40B4-BE49-F238E27FC236}">
                <a16:creationId xmlns:a16="http://schemas.microsoft.com/office/drawing/2014/main" id="{563C57DB-5DF2-409C-B3E9-D490554C3BF3}"/>
              </a:ext>
            </a:extLst>
          </p:cNvPr>
          <p:cNvSpPr/>
          <p:nvPr/>
        </p:nvSpPr>
        <p:spPr>
          <a:xfrm>
            <a:off x="7984067" y="5791200"/>
            <a:ext cx="651933" cy="499533"/>
          </a:xfrm>
          <a:prstGeom prst="rect">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59216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52923-956C-A785-70F6-11BB42C43DAF}"/>
              </a:ext>
            </a:extLst>
          </p:cNvPr>
          <p:cNvSpPr>
            <a:spLocks noGrp="1"/>
          </p:cNvSpPr>
          <p:nvPr>
            <p:ph type="title"/>
          </p:nvPr>
        </p:nvSpPr>
        <p:spPr>
          <a:xfrm>
            <a:off x="-1433121" y="381598"/>
            <a:ext cx="8220075" cy="994306"/>
          </a:xfrm>
        </p:spPr>
        <p:txBody>
          <a:bodyPr/>
          <a:lstStyle/>
          <a:p>
            <a:pPr rtl="0">
              <a:spcBef>
                <a:spcPts val="0"/>
              </a:spcBef>
              <a:spcAft>
                <a:spcPts val="0"/>
              </a:spcAft>
            </a:pPr>
            <a:r>
              <a:rPr lang="en-GB" sz="3500" i="0" u="none" strike="noStrike" dirty="0">
                <a:solidFill>
                  <a:srgbClr val="000000"/>
                </a:solidFill>
                <a:effectLst/>
                <a:latin typeface="Twinkl" panose="02000000000000000000" pitchFamily="2" charset="77"/>
              </a:rPr>
              <a:t>What Can You Do?</a:t>
            </a:r>
            <a:endParaRPr lang="en-US" sz="3500" dirty="0">
              <a:latin typeface="Twinkl" panose="02000000000000000000" pitchFamily="2" charset="77"/>
            </a:endParaRPr>
          </a:p>
        </p:txBody>
      </p:sp>
      <p:sp>
        <p:nvSpPr>
          <p:cNvPr id="5" name="TextBox 4">
            <a:extLst>
              <a:ext uri="{FF2B5EF4-FFF2-40B4-BE49-F238E27FC236}">
                <a16:creationId xmlns:a16="http://schemas.microsoft.com/office/drawing/2014/main" id="{4CDE2A52-835E-6C48-2A3D-E3F106621A8B}"/>
              </a:ext>
            </a:extLst>
          </p:cNvPr>
          <p:cNvSpPr txBox="1"/>
          <p:nvPr/>
        </p:nvSpPr>
        <p:spPr>
          <a:xfrm>
            <a:off x="674430" y="1408988"/>
            <a:ext cx="7691047" cy="923330"/>
          </a:xfrm>
          <a:prstGeom prst="rect">
            <a:avLst/>
          </a:prstGeom>
          <a:noFill/>
        </p:spPr>
        <p:txBody>
          <a:bodyPr wrap="square" rtlCol="0">
            <a:spAutoFit/>
          </a:bodyPr>
          <a:lstStyle/>
          <a:p>
            <a:r>
              <a:rPr lang="en-GB" dirty="0"/>
              <a:t>One easy way to support Jeans for Genes is to wear denim. Each year, Jeans for Genes Day raises money and awareness by asking people to donate and wear their jeans or denim clothing. </a:t>
            </a:r>
            <a:endParaRPr lang="en-US" dirty="0">
              <a:latin typeface="Twinkl" panose="02000000000000000000" pitchFamily="2" charset="77"/>
            </a:endParaRPr>
          </a:p>
        </p:txBody>
      </p:sp>
      <p:sp>
        <p:nvSpPr>
          <p:cNvPr id="4" name="TextBox 3">
            <a:extLst>
              <a:ext uri="{FF2B5EF4-FFF2-40B4-BE49-F238E27FC236}">
                <a16:creationId xmlns:a16="http://schemas.microsoft.com/office/drawing/2014/main" id="{D21118B4-8AAD-51FF-9488-01FAD8C97DB9}"/>
              </a:ext>
            </a:extLst>
          </p:cNvPr>
          <p:cNvSpPr txBox="1"/>
          <p:nvPr/>
        </p:nvSpPr>
        <p:spPr>
          <a:xfrm>
            <a:off x="725233" y="3204030"/>
            <a:ext cx="3846767" cy="923330"/>
          </a:xfrm>
          <a:prstGeom prst="rect">
            <a:avLst/>
          </a:prstGeom>
          <a:noFill/>
        </p:spPr>
        <p:txBody>
          <a:bodyPr wrap="square" rtlCol="0">
            <a:spAutoFit/>
          </a:bodyPr>
          <a:lstStyle/>
          <a:p>
            <a:r>
              <a:rPr lang="en-GB" dirty="0"/>
              <a:t>You can wear plain denim, lots of denim or decorate your denim with your own unique style. </a:t>
            </a:r>
            <a:endParaRPr lang="en-US" dirty="0">
              <a:latin typeface="Twinkl" panose="02000000000000000000" pitchFamily="2" charset="77"/>
            </a:endParaRPr>
          </a:p>
        </p:txBody>
      </p:sp>
      <p:pic>
        <p:nvPicPr>
          <p:cNvPr id="7" name="Picture 6" descr="A cartoon of a child in a wheelchair holding a red object&#10;&#10;Description automatically generated with medium confidence">
            <a:extLst>
              <a:ext uri="{FF2B5EF4-FFF2-40B4-BE49-F238E27FC236}">
                <a16:creationId xmlns:a16="http://schemas.microsoft.com/office/drawing/2014/main" id="{81D572F4-1338-4AAE-5D71-768699262B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56618" y="2125296"/>
            <a:ext cx="3029157" cy="4258638"/>
          </a:xfrm>
          <a:prstGeom prst="rect">
            <a:avLst/>
          </a:prstGeom>
        </p:spPr>
      </p:pic>
    </p:spTree>
    <p:extLst>
      <p:ext uri="{BB962C8B-B14F-4D97-AF65-F5344CB8AC3E}">
        <p14:creationId xmlns:p14="http://schemas.microsoft.com/office/powerpoint/2010/main" val="3884123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52923-956C-A785-70F6-11BB42C43DAF}"/>
              </a:ext>
            </a:extLst>
          </p:cNvPr>
          <p:cNvSpPr>
            <a:spLocks noGrp="1"/>
          </p:cNvSpPr>
          <p:nvPr>
            <p:ph type="title"/>
          </p:nvPr>
        </p:nvSpPr>
        <p:spPr>
          <a:xfrm>
            <a:off x="-1433121" y="381598"/>
            <a:ext cx="8220075" cy="994306"/>
          </a:xfrm>
        </p:spPr>
        <p:txBody>
          <a:bodyPr/>
          <a:lstStyle/>
          <a:p>
            <a:pPr rtl="0">
              <a:spcBef>
                <a:spcPts val="0"/>
              </a:spcBef>
              <a:spcAft>
                <a:spcPts val="0"/>
              </a:spcAft>
            </a:pPr>
            <a:r>
              <a:rPr lang="en-GB" sz="3500" i="0" u="none" strike="noStrike" dirty="0">
                <a:solidFill>
                  <a:srgbClr val="000000"/>
                </a:solidFill>
                <a:effectLst/>
                <a:latin typeface="Twinkl" panose="02000000000000000000" pitchFamily="2" charset="77"/>
              </a:rPr>
              <a:t>What Can You Do?</a:t>
            </a:r>
            <a:endParaRPr lang="en-US" sz="3500" dirty="0">
              <a:latin typeface="Twinkl" panose="02000000000000000000" pitchFamily="2" charset="77"/>
            </a:endParaRPr>
          </a:p>
        </p:txBody>
      </p:sp>
      <p:sp>
        <p:nvSpPr>
          <p:cNvPr id="5" name="TextBox 4">
            <a:extLst>
              <a:ext uri="{FF2B5EF4-FFF2-40B4-BE49-F238E27FC236}">
                <a16:creationId xmlns:a16="http://schemas.microsoft.com/office/drawing/2014/main" id="{4CDE2A52-835E-6C48-2A3D-E3F106621A8B}"/>
              </a:ext>
            </a:extLst>
          </p:cNvPr>
          <p:cNvSpPr txBox="1"/>
          <p:nvPr/>
        </p:nvSpPr>
        <p:spPr>
          <a:xfrm>
            <a:off x="674430" y="1408988"/>
            <a:ext cx="7691047" cy="646331"/>
          </a:xfrm>
          <a:prstGeom prst="rect">
            <a:avLst/>
          </a:prstGeom>
          <a:noFill/>
        </p:spPr>
        <p:txBody>
          <a:bodyPr wrap="square" rtlCol="0">
            <a:spAutoFit/>
          </a:bodyPr>
          <a:lstStyle/>
          <a:p>
            <a:r>
              <a:rPr lang="en-GB" dirty="0"/>
              <a:t>Another great way to support Jeans for Genes is to have a ‘Bake it Blue’ stall. Sell some yummy blue treats and raise money for this great cause.</a:t>
            </a:r>
            <a:endParaRPr lang="en-US" dirty="0">
              <a:latin typeface="Twinkl" panose="02000000000000000000" pitchFamily="2" charset="77"/>
            </a:endParaRPr>
          </a:p>
        </p:txBody>
      </p:sp>
      <p:sp>
        <p:nvSpPr>
          <p:cNvPr id="4" name="TextBox 3">
            <a:extLst>
              <a:ext uri="{FF2B5EF4-FFF2-40B4-BE49-F238E27FC236}">
                <a16:creationId xmlns:a16="http://schemas.microsoft.com/office/drawing/2014/main" id="{D21118B4-8AAD-51FF-9488-01FAD8C97DB9}"/>
              </a:ext>
            </a:extLst>
          </p:cNvPr>
          <p:cNvSpPr txBox="1"/>
          <p:nvPr/>
        </p:nvSpPr>
        <p:spPr>
          <a:xfrm>
            <a:off x="725233" y="3204030"/>
            <a:ext cx="3846767" cy="923330"/>
          </a:xfrm>
          <a:prstGeom prst="rect">
            <a:avLst/>
          </a:prstGeom>
          <a:noFill/>
        </p:spPr>
        <p:txBody>
          <a:bodyPr wrap="square" rtlCol="0">
            <a:spAutoFit/>
          </a:bodyPr>
          <a:lstStyle/>
          <a:p>
            <a:r>
              <a:rPr lang="en-GB" dirty="0"/>
              <a:t>You can bake blue cakes, make blue jelly or decorate cupcakes with blue icing or sprinkles. </a:t>
            </a:r>
            <a:endParaRPr lang="en-US" dirty="0">
              <a:latin typeface="Twinkl" panose="02000000000000000000" pitchFamily="2" charset="77"/>
            </a:endParaRPr>
          </a:p>
        </p:txBody>
      </p:sp>
      <p:pic>
        <p:nvPicPr>
          <p:cNvPr id="7" name="Picture 6">
            <a:extLst>
              <a:ext uri="{FF2B5EF4-FFF2-40B4-BE49-F238E27FC236}">
                <a16:creationId xmlns:a16="http://schemas.microsoft.com/office/drawing/2014/main" id="{81D572F4-1338-4AAE-5D71-768699262B2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005247" y="2442417"/>
            <a:ext cx="3029157" cy="3484441"/>
          </a:xfrm>
          <a:prstGeom prst="rect">
            <a:avLst/>
          </a:prstGeom>
        </p:spPr>
      </p:pic>
    </p:spTree>
    <p:extLst>
      <p:ext uri="{BB962C8B-B14F-4D97-AF65-F5344CB8AC3E}">
        <p14:creationId xmlns:p14="http://schemas.microsoft.com/office/powerpoint/2010/main" val="2920629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52923-956C-A785-70F6-11BB42C43DAF}"/>
              </a:ext>
            </a:extLst>
          </p:cNvPr>
          <p:cNvSpPr>
            <a:spLocks noGrp="1"/>
          </p:cNvSpPr>
          <p:nvPr>
            <p:ph type="title"/>
          </p:nvPr>
        </p:nvSpPr>
        <p:spPr>
          <a:xfrm>
            <a:off x="-1433121" y="381598"/>
            <a:ext cx="8220075" cy="994306"/>
          </a:xfrm>
        </p:spPr>
        <p:txBody>
          <a:bodyPr/>
          <a:lstStyle/>
          <a:p>
            <a:pPr rtl="0">
              <a:spcBef>
                <a:spcPts val="0"/>
              </a:spcBef>
              <a:spcAft>
                <a:spcPts val="0"/>
              </a:spcAft>
            </a:pPr>
            <a:r>
              <a:rPr lang="en-GB" sz="3500" i="0" u="none" strike="noStrike" dirty="0">
                <a:solidFill>
                  <a:srgbClr val="000000"/>
                </a:solidFill>
                <a:effectLst/>
                <a:latin typeface="Twinkl" panose="02000000000000000000" pitchFamily="2" charset="77"/>
              </a:rPr>
              <a:t>What Can You Do?</a:t>
            </a:r>
            <a:endParaRPr lang="en-US" sz="3500" dirty="0">
              <a:latin typeface="Twinkl" panose="02000000000000000000" pitchFamily="2" charset="77"/>
            </a:endParaRPr>
          </a:p>
        </p:txBody>
      </p:sp>
      <p:sp>
        <p:nvSpPr>
          <p:cNvPr id="5" name="TextBox 4">
            <a:extLst>
              <a:ext uri="{FF2B5EF4-FFF2-40B4-BE49-F238E27FC236}">
                <a16:creationId xmlns:a16="http://schemas.microsoft.com/office/drawing/2014/main" id="{4CDE2A52-835E-6C48-2A3D-E3F106621A8B}"/>
              </a:ext>
            </a:extLst>
          </p:cNvPr>
          <p:cNvSpPr txBox="1"/>
          <p:nvPr/>
        </p:nvSpPr>
        <p:spPr>
          <a:xfrm>
            <a:off x="755650" y="2690336"/>
            <a:ext cx="3816350" cy="1477328"/>
          </a:xfrm>
          <a:prstGeom prst="rect">
            <a:avLst/>
          </a:prstGeom>
          <a:noFill/>
        </p:spPr>
        <p:txBody>
          <a:bodyPr wrap="square" rtlCol="0">
            <a:spAutoFit/>
          </a:bodyPr>
          <a:lstStyle/>
          <a:p>
            <a:r>
              <a:rPr lang="en-GB" dirty="0"/>
              <a:t>If you like to get active, you can join in the Skipping challenge or the Sofa to 6k challenge. You can get more ‘jean-</a:t>
            </a:r>
            <a:r>
              <a:rPr lang="en-GB" dirty="0" err="1"/>
              <a:t>ius’</a:t>
            </a:r>
            <a:r>
              <a:rPr lang="en-GB" dirty="0"/>
              <a:t> information on the website </a:t>
            </a:r>
            <a:r>
              <a:rPr lang="en-GB" u="sng" dirty="0">
                <a:hlinkClick r:id="rId2"/>
              </a:rPr>
              <a:t>here.</a:t>
            </a:r>
            <a:endParaRPr lang="en-US" dirty="0">
              <a:latin typeface="Twinkl" panose="02000000000000000000" pitchFamily="2" charset="77"/>
            </a:endParaRPr>
          </a:p>
        </p:txBody>
      </p:sp>
      <p:pic>
        <p:nvPicPr>
          <p:cNvPr id="7" name="Picture 6">
            <a:extLst>
              <a:ext uri="{FF2B5EF4-FFF2-40B4-BE49-F238E27FC236}">
                <a16:creationId xmlns:a16="http://schemas.microsoft.com/office/drawing/2014/main" id="{81D572F4-1338-4AAE-5D71-768699262B2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391690" y="1820607"/>
            <a:ext cx="3996660" cy="3988552"/>
          </a:xfrm>
          <a:prstGeom prst="rect">
            <a:avLst/>
          </a:prstGeom>
        </p:spPr>
      </p:pic>
    </p:spTree>
    <p:extLst>
      <p:ext uri="{BB962C8B-B14F-4D97-AF65-F5344CB8AC3E}">
        <p14:creationId xmlns:p14="http://schemas.microsoft.com/office/powerpoint/2010/main" val="112665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52923-956C-A785-70F6-11BB42C43DAF}"/>
              </a:ext>
            </a:extLst>
          </p:cNvPr>
          <p:cNvSpPr>
            <a:spLocks noGrp="1"/>
          </p:cNvSpPr>
          <p:nvPr>
            <p:ph type="title"/>
          </p:nvPr>
        </p:nvSpPr>
        <p:spPr>
          <a:xfrm>
            <a:off x="-1435114" y="273696"/>
            <a:ext cx="8220075" cy="994306"/>
          </a:xfrm>
        </p:spPr>
        <p:txBody>
          <a:bodyPr/>
          <a:lstStyle/>
          <a:p>
            <a:pPr>
              <a:spcBef>
                <a:spcPts val="0"/>
              </a:spcBef>
            </a:pPr>
            <a:r>
              <a:rPr lang="en-GB" sz="3500" b="1" i="0" dirty="0">
                <a:solidFill>
                  <a:srgbClr val="000000"/>
                </a:solidFill>
                <a:effectLst/>
                <a:latin typeface="Twinkl" panose="02000000000000000000" pitchFamily="2" charset="77"/>
              </a:rPr>
              <a:t>What Can You Do?</a:t>
            </a:r>
            <a:endParaRPr lang="en-US" sz="3500" dirty="0">
              <a:latin typeface="Twinkl" panose="02000000000000000000" pitchFamily="2" charset="77"/>
            </a:endParaRPr>
          </a:p>
        </p:txBody>
      </p:sp>
      <p:sp>
        <p:nvSpPr>
          <p:cNvPr id="5" name="TextBox 4">
            <a:extLst>
              <a:ext uri="{FF2B5EF4-FFF2-40B4-BE49-F238E27FC236}">
                <a16:creationId xmlns:a16="http://schemas.microsoft.com/office/drawing/2014/main" id="{4CDE2A52-835E-6C48-2A3D-E3F106621A8B}"/>
              </a:ext>
            </a:extLst>
          </p:cNvPr>
          <p:cNvSpPr txBox="1"/>
          <p:nvPr/>
        </p:nvSpPr>
        <p:spPr>
          <a:xfrm>
            <a:off x="543291" y="1422118"/>
            <a:ext cx="7691047" cy="646331"/>
          </a:xfrm>
          <a:prstGeom prst="rect">
            <a:avLst/>
          </a:prstGeom>
          <a:noFill/>
        </p:spPr>
        <p:txBody>
          <a:bodyPr wrap="square" rtlCol="0">
            <a:spAutoFit/>
          </a:bodyPr>
          <a:lstStyle/>
          <a:p>
            <a:r>
              <a:rPr lang="en-GB" dirty="0"/>
              <a:t>Here are some great school or classroom ideas that you can do for Jeans for Genes Day:</a:t>
            </a:r>
            <a:endParaRPr lang="en-US" dirty="0">
              <a:latin typeface="Twinkl" panose="02000000000000000000" pitchFamily="2" charset="77"/>
            </a:endParaRPr>
          </a:p>
        </p:txBody>
      </p:sp>
      <p:sp>
        <p:nvSpPr>
          <p:cNvPr id="3" name="TextBox 2">
            <a:extLst>
              <a:ext uri="{FF2B5EF4-FFF2-40B4-BE49-F238E27FC236}">
                <a16:creationId xmlns:a16="http://schemas.microsoft.com/office/drawing/2014/main" id="{042D3889-F5F0-EA58-E3CC-5708CB8E2A59}"/>
              </a:ext>
            </a:extLst>
          </p:cNvPr>
          <p:cNvSpPr txBox="1"/>
          <p:nvPr/>
        </p:nvSpPr>
        <p:spPr>
          <a:xfrm>
            <a:off x="755651" y="2463312"/>
            <a:ext cx="1816531" cy="646331"/>
          </a:xfrm>
          <a:prstGeom prst="rect">
            <a:avLst/>
          </a:prstGeom>
          <a:solidFill>
            <a:srgbClr val="80C1EB"/>
          </a:solidFill>
        </p:spPr>
        <p:txBody>
          <a:bodyPr wrap="square" rtlCol="0">
            <a:spAutoFit/>
          </a:bodyPr>
          <a:lstStyle/>
          <a:p>
            <a:pPr algn="ctr"/>
            <a:r>
              <a:rPr lang="en-GB" dirty="0">
                <a:solidFill>
                  <a:schemeClr val="bg1"/>
                </a:solidFill>
              </a:rPr>
              <a:t>Design your own jeans.</a:t>
            </a:r>
            <a:endParaRPr lang="en-GB" b="0" dirty="0">
              <a:solidFill>
                <a:schemeClr val="bg1"/>
              </a:solidFill>
              <a:effectLst/>
              <a:latin typeface="Twinkl" panose="02000000000000000000" pitchFamily="2" charset="77"/>
            </a:endParaRPr>
          </a:p>
        </p:txBody>
      </p:sp>
      <p:sp>
        <p:nvSpPr>
          <p:cNvPr id="15" name="TextBox 14">
            <a:extLst>
              <a:ext uri="{FF2B5EF4-FFF2-40B4-BE49-F238E27FC236}">
                <a16:creationId xmlns:a16="http://schemas.microsoft.com/office/drawing/2014/main" id="{C96C7A3E-ADEB-7B30-665F-9B541EED554C}"/>
              </a:ext>
            </a:extLst>
          </p:cNvPr>
          <p:cNvSpPr txBox="1"/>
          <p:nvPr/>
        </p:nvSpPr>
        <p:spPr>
          <a:xfrm>
            <a:off x="2447346" y="3947068"/>
            <a:ext cx="1941469" cy="923330"/>
          </a:xfrm>
          <a:prstGeom prst="rect">
            <a:avLst/>
          </a:prstGeom>
          <a:solidFill>
            <a:srgbClr val="80C1EB"/>
          </a:solidFill>
        </p:spPr>
        <p:txBody>
          <a:bodyPr wrap="square" rtlCol="0">
            <a:spAutoFit/>
          </a:bodyPr>
          <a:lstStyle/>
          <a:p>
            <a:pPr algn="ctr"/>
            <a:r>
              <a:rPr lang="en-GB" dirty="0">
                <a:solidFill>
                  <a:schemeClr val="bg1"/>
                </a:solidFill>
              </a:rPr>
              <a:t>Research a genetic condition.</a:t>
            </a:r>
          </a:p>
        </p:txBody>
      </p:sp>
      <p:pic>
        <p:nvPicPr>
          <p:cNvPr id="17" name="Picture 16">
            <a:extLst>
              <a:ext uri="{FF2B5EF4-FFF2-40B4-BE49-F238E27FC236}">
                <a16:creationId xmlns:a16="http://schemas.microsoft.com/office/drawing/2014/main" id="{AACA33B0-B014-65F1-C659-6AF21D1FB09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303" t="-8294" r="-13303" b="-6204"/>
          <a:stretch/>
        </p:blipFill>
        <p:spPr>
          <a:xfrm>
            <a:off x="404326" y="3726424"/>
            <a:ext cx="1816531" cy="2353269"/>
          </a:xfrm>
          <a:prstGeom prst="rect">
            <a:avLst/>
          </a:prstGeom>
        </p:spPr>
      </p:pic>
      <p:sp>
        <p:nvSpPr>
          <p:cNvPr id="18" name="TextBox 17">
            <a:extLst>
              <a:ext uri="{FF2B5EF4-FFF2-40B4-BE49-F238E27FC236}">
                <a16:creationId xmlns:a16="http://schemas.microsoft.com/office/drawing/2014/main" id="{2618D208-C45B-0AA2-DF07-F81B7664ECB8}"/>
              </a:ext>
            </a:extLst>
          </p:cNvPr>
          <p:cNvSpPr txBox="1"/>
          <p:nvPr/>
        </p:nvSpPr>
        <p:spPr>
          <a:xfrm>
            <a:off x="4755288" y="3947068"/>
            <a:ext cx="1816531" cy="646331"/>
          </a:xfrm>
          <a:prstGeom prst="rect">
            <a:avLst/>
          </a:prstGeom>
          <a:solidFill>
            <a:srgbClr val="80C1EB"/>
          </a:solidFill>
        </p:spPr>
        <p:txBody>
          <a:bodyPr wrap="square" rtlCol="0">
            <a:spAutoFit/>
          </a:bodyPr>
          <a:lstStyle/>
          <a:p>
            <a:pPr algn="ctr"/>
            <a:r>
              <a:rPr lang="en-GB" dirty="0">
                <a:solidFill>
                  <a:schemeClr val="bg1"/>
                </a:solidFill>
              </a:rPr>
              <a:t>Decorate a pair of old jeans.</a:t>
            </a:r>
          </a:p>
        </p:txBody>
      </p:sp>
      <p:sp>
        <p:nvSpPr>
          <p:cNvPr id="19" name="TextBox 18">
            <a:extLst>
              <a:ext uri="{FF2B5EF4-FFF2-40B4-BE49-F238E27FC236}">
                <a16:creationId xmlns:a16="http://schemas.microsoft.com/office/drawing/2014/main" id="{5CB5D6B5-0EE6-2A0A-5E39-671943586D2E}"/>
              </a:ext>
            </a:extLst>
          </p:cNvPr>
          <p:cNvSpPr txBox="1"/>
          <p:nvPr/>
        </p:nvSpPr>
        <p:spPr>
          <a:xfrm>
            <a:off x="6571819" y="2463311"/>
            <a:ext cx="1816531" cy="646331"/>
          </a:xfrm>
          <a:prstGeom prst="rect">
            <a:avLst/>
          </a:prstGeom>
          <a:solidFill>
            <a:srgbClr val="80C1EB"/>
          </a:solidFill>
        </p:spPr>
        <p:txBody>
          <a:bodyPr wrap="square" rtlCol="0">
            <a:spAutoFit/>
          </a:bodyPr>
          <a:lstStyle/>
          <a:p>
            <a:pPr algn="ctr"/>
            <a:r>
              <a:rPr lang="en-GB" dirty="0">
                <a:solidFill>
                  <a:schemeClr val="bg1"/>
                </a:solidFill>
              </a:rPr>
              <a:t>Have a denim fashion parade.</a:t>
            </a:r>
          </a:p>
        </p:txBody>
      </p:sp>
      <p:sp>
        <p:nvSpPr>
          <p:cNvPr id="20" name="TextBox 19">
            <a:extLst>
              <a:ext uri="{FF2B5EF4-FFF2-40B4-BE49-F238E27FC236}">
                <a16:creationId xmlns:a16="http://schemas.microsoft.com/office/drawing/2014/main" id="{51F34525-8CEF-7A1A-06CF-52A9B1C48984}"/>
              </a:ext>
            </a:extLst>
          </p:cNvPr>
          <p:cNvSpPr txBox="1"/>
          <p:nvPr/>
        </p:nvSpPr>
        <p:spPr>
          <a:xfrm>
            <a:off x="3423685" y="5472851"/>
            <a:ext cx="2192536" cy="646331"/>
          </a:xfrm>
          <a:prstGeom prst="rect">
            <a:avLst/>
          </a:prstGeom>
          <a:solidFill>
            <a:srgbClr val="80C1EB"/>
          </a:solidFill>
        </p:spPr>
        <p:txBody>
          <a:bodyPr wrap="square" rtlCol="0">
            <a:spAutoFit/>
          </a:bodyPr>
          <a:lstStyle/>
          <a:p>
            <a:pPr algn="ctr"/>
            <a:r>
              <a:rPr lang="en-GB" dirty="0">
                <a:solidFill>
                  <a:schemeClr val="bg1"/>
                </a:solidFill>
              </a:rPr>
              <a:t>Make a poster to promote the day.</a:t>
            </a:r>
          </a:p>
        </p:txBody>
      </p:sp>
      <p:pic>
        <p:nvPicPr>
          <p:cNvPr id="21" name="Picture 20">
            <a:extLst>
              <a:ext uri="{FF2B5EF4-FFF2-40B4-BE49-F238E27FC236}">
                <a16:creationId xmlns:a16="http://schemas.microsoft.com/office/drawing/2014/main" id="{D52A74D7-BF84-0DDF-7C11-F112DEC6728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223" t="-3183" r="-20396" b="-2353"/>
          <a:stretch/>
        </p:blipFill>
        <p:spPr>
          <a:xfrm>
            <a:off x="6320458" y="3543993"/>
            <a:ext cx="2572540" cy="2575189"/>
          </a:xfrm>
          <a:prstGeom prst="rect">
            <a:avLst/>
          </a:prstGeom>
        </p:spPr>
      </p:pic>
      <p:pic>
        <p:nvPicPr>
          <p:cNvPr id="22" name="Picture 21">
            <a:extLst>
              <a:ext uri="{FF2B5EF4-FFF2-40B4-BE49-F238E27FC236}">
                <a16:creationId xmlns:a16="http://schemas.microsoft.com/office/drawing/2014/main" id="{3A3D342E-D750-15BE-3FBE-113AC5DB65C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3277" t="-8592" r="-60732" b="-11921"/>
          <a:stretch/>
        </p:blipFill>
        <p:spPr>
          <a:xfrm>
            <a:off x="3601369" y="2068449"/>
            <a:ext cx="1816531" cy="1512653"/>
          </a:xfrm>
          <a:prstGeom prst="rect">
            <a:avLst/>
          </a:prstGeom>
        </p:spPr>
      </p:pic>
    </p:spTree>
    <p:extLst>
      <p:ext uri="{BB962C8B-B14F-4D97-AF65-F5344CB8AC3E}">
        <p14:creationId xmlns:p14="http://schemas.microsoft.com/office/powerpoint/2010/main" val="913160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par>
                                <p:cTn id="14" presetID="9"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dissolve">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dissolve">
                                      <p:cBhvr>
                                        <p:cTn id="21" dur="5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dissolve">
                                      <p:cBhvr>
                                        <p:cTn id="26" dur="500"/>
                                        <p:tgtEl>
                                          <p:spTgt spid="15"/>
                                        </p:tgtEl>
                                      </p:cBhvr>
                                    </p:animEffect>
                                  </p:childTnLst>
                                </p:cTn>
                              </p:par>
                              <p:par>
                                <p:cTn id="27" presetID="9"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dissolve">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dissolve">
                                      <p:cBhvr>
                                        <p:cTn id="34" dur="500"/>
                                        <p:tgtEl>
                                          <p:spTgt spid="21"/>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dissolv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dissolve">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animBg="1"/>
      <p:bldP spid="15" grpId="0" animBg="1"/>
      <p:bldP spid="18" grpId="0" animBg="1"/>
      <p:bldP spid="19" grpId="0" animBg="1"/>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52923-956C-A785-70F6-11BB42C43DAF}"/>
              </a:ext>
            </a:extLst>
          </p:cNvPr>
          <p:cNvSpPr>
            <a:spLocks noGrp="1"/>
          </p:cNvSpPr>
          <p:nvPr>
            <p:ph type="title"/>
          </p:nvPr>
        </p:nvSpPr>
        <p:spPr>
          <a:xfrm>
            <a:off x="440171" y="931391"/>
            <a:ext cx="8220075" cy="994306"/>
          </a:xfrm>
        </p:spPr>
        <p:txBody>
          <a:bodyPr/>
          <a:lstStyle/>
          <a:p>
            <a:pPr rtl="0">
              <a:spcBef>
                <a:spcPts val="0"/>
              </a:spcBef>
              <a:spcAft>
                <a:spcPts val="0"/>
              </a:spcAft>
            </a:pPr>
            <a:r>
              <a:rPr lang="en-GB" sz="1800" i="0" u="none" strike="noStrike" dirty="0">
                <a:solidFill>
                  <a:srgbClr val="000000"/>
                </a:solidFill>
                <a:effectLst/>
                <a:latin typeface="Twinkl" panose="02000000000000000000" pitchFamily="2" charset="77"/>
              </a:rPr>
              <a:t>Jeans for Genes is a great charity that helps millions of children who have genetic conditions. By joining in, you can help too!</a:t>
            </a:r>
            <a:endParaRPr lang="en-US" sz="3500" dirty="0">
              <a:latin typeface="Twinkl" panose="02000000000000000000" pitchFamily="2" charset="77"/>
            </a:endParaRPr>
          </a:p>
        </p:txBody>
      </p:sp>
      <p:pic>
        <p:nvPicPr>
          <p:cNvPr id="7" name="Picture 6">
            <a:extLst>
              <a:ext uri="{FF2B5EF4-FFF2-40B4-BE49-F238E27FC236}">
                <a16:creationId xmlns:a16="http://schemas.microsoft.com/office/drawing/2014/main" id="{81D572F4-1338-4AAE-5D71-768699262B2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832687" y="2048054"/>
            <a:ext cx="5708544" cy="4136751"/>
          </a:xfrm>
          <a:prstGeom prst="rect">
            <a:avLst/>
          </a:prstGeom>
        </p:spPr>
      </p:pic>
    </p:spTree>
    <p:extLst>
      <p:ext uri="{BB962C8B-B14F-4D97-AF65-F5344CB8AC3E}">
        <p14:creationId xmlns:p14="http://schemas.microsoft.com/office/powerpoint/2010/main" val="1659556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5AD0F0-BA76-43D0-84FD-042FCADCF406}"/>
              </a:ext>
            </a:extLst>
          </p:cNvPr>
          <p:cNvSpPr/>
          <p:nvPr/>
        </p:nvSpPr>
        <p:spPr>
          <a:xfrm>
            <a:off x="440267" y="279399"/>
            <a:ext cx="7840133" cy="5012268"/>
          </a:xfrm>
          <a:prstGeom prst="rect">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dirty="0"/>
              <a:t>👖 Jeans for Genes Day – Friday 25th September!</a:t>
            </a:r>
          </a:p>
          <a:p>
            <a:r>
              <a:rPr lang="en-GB" dirty="0"/>
              <a:t>On </a:t>
            </a:r>
            <a:r>
              <a:rPr lang="en-GB" b="1" dirty="0"/>
              <a:t>Friday 25th September</a:t>
            </a:r>
            <a:r>
              <a:rPr lang="en-GB" dirty="0"/>
              <a:t>, we are all invited to wear our jeans to school and bring a donation of </a:t>
            </a:r>
            <a:r>
              <a:rPr lang="en-GB" b="1" dirty="0"/>
              <a:t>£1 – or more if you would like to!</a:t>
            </a:r>
            <a:endParaRPr lang="en-GB" dirty="0"/>
          </a:p>
          <a:p>
            <a:r>
              <a:rPr lang="en-GB" dirty="0"/>
              <a:t>But here’s the challenge...</a:t>
            </a:r>
          </a:p>
          <a:p>
            <a:r>
              <a:rPr lang="en-GB" dirty="0"/>
              <a:t>We don’t just want you to </a:t>
            </a:r>
            <a:r>
              <a:rPr lang="en-GB" b="1" dirty="0"/>
              <a:t>wear</a:t>
            </a:r>
            <a:r>
              <a:rPr lang="en-GB" dirty="0"/>
              <a:t> your jeans – we want you to make them </a:t>
            </a:r>
            <a:r>
              <a:rPr lang="en-GB" b="1" dirty="0"/>
              <a:t>UNIQUE!</a:t>
            </a:r>
            <a:endParaRPr lang="en-GB" dirty="0"/>
          </a:p>
          <a:p>
            <a:r>
              <a:rPr lang="en-GB" dirty="0"/>
              <a:t>Why? Because just like our </a:t>
            </a:r>
            <a:r>
              <a:rPr lang="en-GB" b="1" dirty="0"/>
              <a:t>genes</a:t>
            </a:r>
            <a:r>
              <a:rPr lang="en-GB" dirty="0"/>
              <a:t>, every one of us is unique and special.</a:t>
            </a:r>
          </a:p>
          <a:p>
            <a:r>
              <a:rPr lang="en-GB" dirty="0"/>
              <a:t>So, between now and the 25th, see what you can do to make your jeans a little different. You could decorate them, customise them or add something creative. </a:t>
            </a:r>
            <a:r>
              <a:rPr lang="en-GB" b="1" dirty="0"/>
              <a:t>Please don’t simply swap your uniform for a football kit – the challenge is all about the JEANS!</a:t>
            </a:r>
            <a:endParaRPr lang="en-GB" dirty="0"/>
          </a:p>
          <a:p>
            <a:r>
              <a:rPr lang="en-GB" dirty="0"/>
              <a:t>You could even ask your family to help you raise a little extra money. Remember, </a:t>
            </a:r>
            <a:r>
              <a:rPr lang="en-GB" b="1" dirty="0"/>
              <a:t>no amount is too big or too small – every penny helps.</a:t>
            </a:r>
            <a:endParaRPr lang="en-GB" dirty="0"/>
          </a:p>
          <a:p>
            <a:r>
              <a:rPr lang="en-GB" dirty="0"/>
              <a:t>So, Adamsrill...</a:t>
            </a:r>
          </a:p>
          <a:p>
            <a:r>
              <a:rPr lang="en-GB" b="1" dirty="0"/>
              <a:t>How unique can you make YOUR jeans?</a:t>
            </a:r>
            <a:r>
              <a:rPr lang="en-GB" dirty="0"/>
              <a:t> 👖✨</a:t>
            </a:r>
          </a:p>
          <a:p>
            <a:r>
              <a:rPr lang="en-GB" dirty="0"/>
              <a:t>Let’s have fun, get creative and raise as much as we can for </a:t>
            </a:r>
            <a:r>
              <a:rPr lang="en-GB" b="1" dirty="0"/>
              <a:t>Jeans for Genes Day!</a:t>
            </a:r>
            <a:endParaRPr lang="en-GB" dirty="0"/>
          </a:p>
        </p:txBody>
      </p:sp>
      <p:sp>
        <p:nvSpPr>
          <p:cNvPr id="3" name="Rectangle 2">
            <a:extLst>
              <a:ext uri="{FF2B5EF4-FFF2-40B4-BE49-F238E27FC236}">
                <a16:creationId xmlns:a16="http://schemas.microsoft.com/office/drawing/2014/main" id="{3EABCB56-6D90-454F-B7E0-EF04EFA2E866}"/>
              </a:ext>
            </a:extLst>
          </p:cNvPr>
          <p:cNvSpPr/>
          <p:nvPr/>
        </p:nvSpPr>
        <p:spPr>
          <a:xfrm>
            <a:off x="8373533" y="6146800"/>
            <a:ext cx="626534" cy="541867"/>
          </a:xfrm>
          <a:prstGeom prst="rect">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E207E997-32B5-45AE-ABBB-41C910A97BF3}"/>
              </a:ext>
            </a:extLst>
          </p:cNvPr>
          <p:cNvSpPr/>
          <p:nvPr/>
        </p:nvSpPr>
        <p:spPr>
          <a:xfrm>
            <a:off x="143933" y="6036733"/>
            <a:ext cx="1185334" cy="651934"/>
          </a:xfrm>
          <a:prstGeom prst="rect">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36083203"/>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nteractive Word Search" id="{D95924C2-AE6F-4A14-9A4B-4E66B5177EEF}" vid="{6E992C17-D506-4D34-B1E6-06511C71D8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5ECF4B87C5D745B8F48848922188C0" ma:contentTypeVersion="19" ma:contentTypeDescription="Create a new document." ma:contentTypeScope="" ma:versionID="8b6d7de2da90e899d79d41278246489b">
  <xsd:schema xmlns:xsd="http://www.w3.org/2001/XMLSchema" xmlns:xs="http://www.w3.org/2001/XMLSchema" xmlns:p="http://schemas.microsoft.com/office/2006/metadata/properties" xmlns:ns2="783980ea-d22d-4dab-a6e7-772dfab1e584" xmlns:ns3="e2c80aaa-74a2-41ea-82eb-67553c7b4093" targetNamespace="http://schemas.microsoft.com/office/2006/metadata/properties" ma:root="true" ma:fieldsID="3bd2800d5020aef65ef184cb42bf1e9e" ns2:_="" ns3:_="">
    <xsd:import namespace="783980ea-d22d-4dab-a6e7-772dfab1e584"/>
    <xsd:import namespace="e2c80aaa-74a2-41ea-82eb-67553c7b409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3980ea-d22d-4dab-a6e7-772dfab1e5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302c8a38-5ec1-4308-bd3f-ea0e3023fc7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c80aaa-74a2-41ea-82eb-67553c7b4093"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845cffc6-8bf6-4bf4-b906-8b9a2e7af3ec}" ma:internalName="TaxCatchAll" ma:showField="CatchAllData" ma:web="e2c80aaa-74a2-41ea-82eb-67553c7b4093">
      <xsd:complexType>
        <xsd:complexContent>
          <xsd:extension base="dms:MultiChoiceLookup">
            <xsd:sequence>
              <xsd:element name="Value" type="dms:Lookup" maxOccurs="unbounded" minOccurs="0" nillable="true"/>
            </xsd:sequence>
          </xsd:extension>
        </xsd:complexContent>
      </xsd:complexType>
    </xsd:element>
    <xsd:element name="SharedWithUsers" ma:index="2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83980ea-d22d-4dab-a6e7-772dfab1e584">
      <Terms xmlns="http://schemas.microsoft.com/office/infopath/2007/PartnerControls"/>
    </lcf76f155ced4ddcb4097134ff3c332f>
    <TaxCatchAll xmlns="e2c80aaa-74a2-41ea-82eb-67553c7b4093" xsi:nil="true"/>
  </documentManagement>
</p:properties>
</file>

<file path=customXml/itemProps1.xml><?xml version="1.0" encoding="utf-8"?>
<ds:datastoreItem xmlns:ds="http://schemas.openxmlformats.org/officeDocument/2006/customXml" ds:itemID="{FBF64E1F-706F-4DE2-B748-FD140D769CF2}"/>
</file>

<file path=customXml/itemProps2.xml><?xml version="1.0" encoding="utf-8"?>
<ds:datastoreItem xmlns:ds="http://schemas.openxmlformats.org/officeDocument/2006/customXml" ds:itemID="{C5E4E19D-EF94-47D7-B371-9DB1F12B1F3F}">
  <ds:schemaRefs>
    <ds:schemaRef ds:uri="http://schemas.microsoft.com/sharepoint/v3/contenttype/forms"/>
  </ds:schemaRefs>
</ds:datastoreItem>
</file>

<file path=customXml/itemProps3.xml><?xml version="1.0" encoding="utf-8"?>
<ds:datastoreItem xmlns:ds="http://schemas.openxmlformats.org/officeDocument/2006/customXml" ds:itemID="{8D046FB2-1973-4EA2-ADAA-5B2B1B79B645}">
  <ds:schemaRefs>
    <ds:schemaRef ds:uri="http://schemas.openxmlformats.org/package/2006/metadata/core-properties"/>
    <ds:schemaRef ds:uri="http://purl.org/dc/terms/"/>
    <ds:schemaRef ds:uri="af6cacae-19a8-4207-94a3-5b1cfe885864"/>
    <ds:schemaRef ds:uri="http://schemas.microsoft.com/office/2006/metadata/properties"/>
    <ds:schemaRef ds:uri="http://www.w3.org/XML/1998/namespace"/>
    <ds:schemaRef ds:uri="http://schemas.microsoft.com/office/2006/documentManagement/types"/>
    <ds:schemaRef ds:uri="http://purl.org/dc/elements/1.1/"/>
    <ds:schemaRef ds:uri="http://schemas.microsoft.com/office/infopath/2007/PartnerControls"/>
    <ds:schemaRef ds:uri="97fcb997-fd4e-4b40-8d71-ef743d70e27c"/>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118</TotalTime>
  <Words>720</Words>
  <Application>Microsoft Office PowerPoint</Application>
  <PresentationFormat>On-screen Show (4:3)</PresentationFormat>
  <Paragraphs>52</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Twinkl</vt:lpstr>
      <vt:lpstr>Arial</vt:lpstr>
      <vt:lpstr>Sassoon Infant Rg</vt:lpstr>
      <vt:lpstr>Google Sans</vt:lpstr>
      <vt:lpstr>Calibri</vt:lpstr>
      <vt:lpstr>Twinkl SemiBold</vt:lpstr>
      <vt:lpstr>Office Theme</vt:lpstr>
      <vt:lpstr>PowerPoint Presentation</vt:lpstr>
      <vt:lpstr>What Is Jeans for Genes Day?</vt:lpstr>
      <vt:lpstr>What Do Jeans for Genes Do?</vt:lpstr>
      <vt:lpstr>What Is a Genetic Condition?</vt:lpstr>
      <vt:lpstr>Types of Genetic Conditions</vt:lpstr>
      <vt:lpstr>PowerPoint Presentation</vt:lpstr>
      <vt:lpstr>What Can You Do?</vt:lpstr>
      <vt:lpstr>What Can You Do?</vt:lpstr>
      <vt:lpstr>What Can You Do?</vt:lpstr>
      <vt:lpstr>What Can You Do?</vt:lpstr>
      <vt:lpstr>Jeans for Genes is a great charity that helps millions of children who have genetic conditions. By joining in, you can help too!</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twinkl twinkl</dc:creator>
  <cp:lastModifiedBy>Increase Esoe</cp:lastModifiedBy>
  <cp:revision>6</cp:revision>
  <dcterms:created xsi:type="dcterms:W3CDTF">2023-06-13T09:16:10Z</dcterms:created>
  <dcterms:modified xsi:type="dcterms:W3CDTF">2026-09-11T14:10:36Z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0x0101007C5ECF4B87C5D745B8F48848922188C0</vt:lpwstr>
  </property>
  <property fmtid="{D5CDD505-2E9C-101B-9397-08002B2CF9AE}" pid="3" name="MediaServiceImageTags">
    <vt:lpwstr/>
  </property>
</Properties>
</file>